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11" r:id="rId5"/>
    <p:sldMasterId id="2147483725" r:id="rId6"/>
    <p:sldMasterId id="2147483739" r:id="rId7"/>
    <p:sldMasterId id="2147483758" r:id="rId8"/>
    <p:sldMasterId id="2147483771" r:id="rId9"/>
    <p:sldMasterId id="2147483787" r:id="rId10"/>
    <p:sldMasterId id="2147483801" r:id="rId11"/>
    <p:sldMasterId id="2147483828" r:id="rId12"/>
    <p:sldMasterId id="2147483840" r:id="rId13"/>
  </p:sldMasterIdLst>
  <p:notesMasterIdLst>
    <p:notesMasterId r:id="rId67"/>
  </p:notesMasterIdLst>
  <p:handoutMasterIdLst>
    <p:handoutMasterId r:id="rId68"/>
  </p:handoutMasterIdLst>
  <p:sldIdLst>
    <p:sldId id="258" r:id="rId14"/>
    <p:sldId id="259" r:id="rId15"/>
    <p:sldId id="969" r:id="rId16"/>
    <p:sldId id="1035" r:id="rId17"/>
    <p:sldId id="970" r:id="rId18"/>
    <p:sldId id="972" r:id="rId19"/>
    <p:sldId id="974" r:id="rId20"/>
    <p:sldId id="976" r:id="rId21"/>
    <p:sldId id="1015" r:id="rId22"/>
    <p:sldId id="363" r:id="rId23"/>
    <p:sldId id="1048" r:id="rId24"/>
    <p:sldId id="887" r:id="rId25"/>
    <p:sldId id="888" r:id="rId26"/>
    <p:sldId id="1047" r:id="rId27"/>
    <p:sldId id="364" r:id="rId28"/>
    <p:sldId id="352" r:id="rId29"/>
    <p:sldId id="1050" r:id="rId30"/>
    <p:sldId id="1036" r:id="rId31"/>
    <p:sldId id="1016" r:id="rId32"/>
    <p:sldId id="1029" r:id="rId33"/>
    <p:sldId id="1028" r:id="rId34"/>
    <p:sldId id="333" r:id="rId35"/>
    <p:sldId id="1030" r:id="rId36"/>
    <p:sldId id="883" r:id="rId37"/>
    <p:sldId id="273" r:id="rId38"/>
    <p:sldId id="338" r:id="rId39"/>
    <p:sldId id="337" r:id="rId40"/>
    <p:sldId id="1027" r:id="rId41"/>
    <p:sldId id="1044" r:id="rId42"/>
    <p:sldId id="1037" r:id="rId43"/>
    <p:sldId id="1017" r:id="rId44"/>
    <p:sldId id="980" r:id="rId45"/>
    <p:sldId id="981" r:id="rId46"/>
    <p:sldId id="985" r:id="rId47"/>
    <p:sldId id="986" r:id="rId48"/>
    <p:sldId id="1041" r:id="rId49"/>
    <p:sldId id="1045" r:id="rId50"/>
    <p:sldId id="1033" r:id="rId51"/>
    <p:sldId id="990" r:id="rId52"/>
    <p:sldId id="262" r:id="rId53"/>
    <p:sldId id="1042" r:id="rId54"/>
    <p:sldId id="307" r:id="rId55"/>
    <p:sldId id="282" r:id="rId56"/>
    <p:sldId id="290" r:id="rId57"/>
    <p:sldId id="281" r:id="rId58"/>
    <p:sldId id="279" r:id="rId59"/>
    <p:sldId id="289" r:id="rId60"/>
    <p:sldId id="1018" r:id="rId61"/>
    <p:sldId id="1019" r:id="rId62"/>
    <p:sldId id="284" r:id="rId63"/>
    <p:sldId id="1020" r:id="rId64"/>
    <p:sldId id="1043" r:id="rId65"/>
    <p:sldId id="1040" r:id="rId66"/>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Skramstad" initials="MS" lastIdx="1" clrIdx="0">
    <p:extLst>
      <p:ext uri="{19B8F6BF-5375-455C-9EA6-DF929625EA0E}">
        <p15:presenceInfo xmlns:p15="http://schemas.microsoft.com/office/powerpoint/2012/main" userId="S::Martin.Skramstad@ks.no::77d4d922-92ee-4070-ab76-239431dff7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E8"/>
    <a:srgbClr val="001046"/>
    <a:srgbClr val="001A58"/>
    <a:srgbClr val="008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4F92F-3457-482E-92D9-A7AC0C340E67}" v="1020" dt="2021-03-07T19:05:31.021"/>
    <p1510:client id="{FA5F6D2E-D13A-4EA1-BCC3-F7F2DC459ADE}" v="23" dt="2021-03-07T18:30:3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666"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'Ark1'!$B$8</c:f>
              <c:strCache>
                <c:ptCount val="1"/>
                <c:pt idx="0">
                  <c:v>Kvinner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'Ark1'!$A$9:$A$10</c:f>
              <c:strCache>
                <c:ptCount val="2"/>
                <c:pt idx="0">
                  <c:v>Kommuner</c:v>
                </c:pt>
                <c:pt idx="1">
                  <c:v>Fylkeskommuner</c:v>
                </c:pt>
              </c:strCache>
            </c:strRef>
          </c:cat>
          <c:val>
            <c:numRef>
              <c:f>'Ark1'!$B$9:$B$10</c:f>
              <c:numCache>
                <c:formatCode>0%</c:formatCode>
                <c:ptCount val="2"/>
                <c:pt idx="0">
                  <c:v>0.7733198225338227</c:v>
                </c:pt>
                <c:pt idx="1">
                  <c:v>0.61360589812332444</c:v>
                </c:pt>
              </c:numCache>
            </c:numRef>
          </c:val>
          <c:extLst>
            <c:ext xmlns:c16="http://schemas.microsoft.com/office/drawing/2014/chart" uri="{C3380CC4-5D6E-409C-BE32-E72D297353CC}">
              <c16:uniqueId val="{00000000-8279-495F-A5E7-F56268AA598D}"/>
            </c:ext>
          </c:extLst>
        </c:ser>
        <c:ser>
          <c:idx val="1"/>
          <c:order val="1"/>
          <c:tx>
            <c:strRef>
              <c:f>'Ark1'!$C$8</c:f>
              <c:strCache>
                <c:ptCount val="1"/>
                <c:pt idx="0">
                  <c:v>Menn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'Ark1'!$A$9:$A$10</c:f>
              <c:strCache>
                <c:ptCount val="2"/>
                <c:pt idx="0">
                  <c:v>Kommuner</c:v>
                </c:pt>
                <c:pt idx="1">
                  <c:v>Fylkeskommuner</c:v>
                </c:pt>
              </c:strCache>
            </c:strRef>
          </c:cat>
          <c:val>
            <c:numRef>
              <c:f>'Ark1'!$C$9:$C$10</c:f>
              <c:numCache>
                <c:formatCode>0%</c:formatCode>
                <c:ptCount val="2"/>
                <c:pt idx="0">
                  <c:v>0.22668017746617736</c:v>
                </c:pt>
                <c:pt idx="1">
                  <c:v>0.38639410187667561</c:v>
                </c:pt>
              </c:numCache>
            </c:numRef>
          </c:val>
          <c:extLst>
            <c:ext xmlns:c16="http://schemas.microsoft.com/office/drawing/2014/chart" uri="{C3380CC4-5D6E-409C-BE32-E72D297353CC}">
              <c16:uniqueId val="{00000001-8279-495F-A5E7-F56268AA598D}"/>
            </c:ext>
          </c:extLst>
        </c:ser>
        <c:dLbls>
          <c:dLblPos val="ctr"/>
          <c:showLegendKey val="0"/>
          <c:showVal val="1"/>
          <c:showCatName val="0"/>
          <c:showSerName val="0"/>
          <c:showPercent val="0"/>
          <c:showBubbleSize val="0"/>
        </c:dLbls>
        <c:gapWidth val="79"/>
        <c:overlap val="100"/>
        <c:axId val="2082962815"/>
        <c:axId val="1898691327"/>
      </c:barChart>
      <c:catAx>
        <c:axId val="20829628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nb-NO"/>
          </a:p>
        </c:txPr>
        <c:crossAx val="1898691327"/>
        <c:crosses val="autoZero"/>
        <c:auto val="1"/>
        <c:lblAlgn val="ctr"/>
        <c:lblOffset val="100"/>
        <c:noMultiLvlLbl val="0"/>
      </c:catAx>
      <c:valAx>
        <c:axId val="1898691327"/>
        <c:scaling>
          <c:orientation val="minMax"/>
        </c:scaling>
        <c:delete val="1"/>
        <c:axPos val="l"/>
        <c:numFmt formatCode="0%" sourceLinked="1"/>
        <c:majorTickMark val="none"/>
        <c:minorTickMark val="none"/>
        <c:tickLblPos val="nextTo"/>
        <c:crossAx val="2082962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BF5D6-ECDA-45AC-B9E3-20AF85B44093}" type="doc">
      <dgm:prSet loTypeId="urn:microsoft.com/office/officeart/2005/8/layout/pyramid1" loCatId="pyramid" qsTypeId="urn:microsoft.com/office/officeart/2005/8/quickstyle/simple1" qsCatId="simple" csTypeId="urn:microsoft.com/office/officeart/2005/8/colors/colorful1" csCatId="colorful" phldr="1"/>
      <dgm:spPr/>
    </dgm:pt>
    <dgm:pt modelId="{6CA2542D-E5CC-426A-A4AC-8D2065673111}">
      <dgm:prSet phldrT="[Tekst]" custT="1"/>
      <dgm:spPr>
        <a:solidFill>
          <a:srgbClr val="008CD3">
            <a:alpha val="84000"/>
          </a:srgbClr>
        </a:solidFill>
        <a:ln>
          <a:noFill/>
        </a:ln>
      </dgm:spPr>
      <dgm:t>
        <a:bodyPr/>
        <a:lstStyle/>
        <a:p>
          <a:r>
            <a:rPr lang="nb-NO" sz="2000" b="0">
              <a:solidFill>
                <a:schemeClr val="tx1"/>
              </a:solidFill>
            </a:rPr>
            <a:t>Ansatte har medbestemmelse og medinnflytelse over sin arbeidssituasjon </a:t>
          </a:r>
        </a:p>
      </dgm:t>
    </dgm:pt>
    <dgm:pt modelId="{5AAAFBC1-CF73-4E72-A7E0-3E316660DA37}" type="parTrans" cxnId="{0D3605EB-7878-4271-AB60-86D277BE74C4}">
      <dgm:prSet/>
      <dgm:spPr/>
      <dgm:t>
        <a:bodyPr/>
        <a:lstStyle/>
        <a:p>
          <a:endParaRPr lang="nb-NO"/>
        </a:p>
      </dgm:t>
    </dgm:pt>
    <dgm:pt modelId="{FBB4DA52-7E49-46EE-A829-1D426627ED54}" type="sibTrans" cxnId="{0D3605EB-7878-4271-AB60-86D277BE74C4}">
      <dgm:prSet/>
      <dgm:spPr/>
      <dgm:t>
        <a:bodyPr/>
        <a:lstStyle/>
        <a:p>
          <a:endParaRPr lang="nb-NO"/>
        </a:p>
      </dgm:t>
    </dgm:pt>
    <dgm:pt modelId="{C56E7C45-8FAB-4F69-84EB-7C3746081D6F}">
      <dgm:prSet phldrT="[Tekst]" custT="1"/>
      <dgm:spPr>
        <a:solidFill>
          <a:srgbClr val="BCCFE8"/>
        </a:solidFill>
        <a:ln>
          <a:noFill/>
        </a:ln>
      </dgm:spPr>
      <dgm:t>
        <a:bodyPr/>
        <a:lstStyle/>
        <a:p>
          <a:endParaRPr lang="nb-NO" sz="2000" b="0"/>
        </a:p>
        <a:p>
          <a:endParaRPr lang="nb-NO" sz="2000" b="0"/>
        </a:p>
        <a:p>
          <a:r>
            <a:rPr lang="nb-NO" sz="1800" b="0"/>
            <a:t>Kommunene </a:t>
          </a:r>
          <a:br>
            <a:rPr lang="nb-NO" sz="1800" b="0"/>
          </a:br>
          <a:r>
            <a:rPr lang="nb-NO" sz="1800" b="0"/>
            <a:t>og fylkeskommunene </a:t>
          </a:r>
          <a:br>
            <a:rPr lang="nb-NO" sz="1800" b="0"/>
          </a:br>
          <a:r>
            <a:rPr lang="nb-NO" sz="1800" b="0"/>
            <a:t>styres av folkevalgte</a:t>
          </a:r>
        </a:p>
      </dgm:t>
    </dgm:pt>
    <dgm:pt modelId="{5DACC2D1-69EB-4A6F-AE1F-0329A0F7529C}" type="sibTrans" cxnId="{A612BBE6-8050-4592-9520-F71850448AAE}">
      <dgm:prSet/>
      <dgm:spPr/>
      <dgm:t>
        <a:bodyPr/>
        <a:lstStyle/>
        <a:p>
          <a:endParaRPr lang="nb-NO"/>
        </a:p>
      </dgm:t>
    </dgm:pt>
    <dgm:pt modelId="{10951068-4322-4ADA-94BC-7D3FDC9B1F4B}" type="parTrans" cxnId="{A612BBE6-8050-4592-9520-F71850448AAE}">
      <dgm:prSet/>
      <dgm:spPr/>
      <dgm:t>
        <a:bodyPr/>
        <a:lstStyle/>
        <a:p>
          <a:endParaRPr lang="nb-NO"/>
        </a:p>
      </dgm:t>
    </dgm:pt>
    <dgm:pt modelId="{D65A0C4F-7CAA-8042-B2DC-9E0A5AD9ECE7}" type="pres">
      <dgm:prSet presAssocID="{1EFBF5D6-ECDA-45AC-B9E3-20AF85B44093}" presName="Name0" presStyleCnt="0">
        <dgm:presLayoutVars>
          <dgm:dir/>
          <dgm:animLvl val="lvl"/>
          <dgm:resizeHandles val="exact"/>
        </dgm:presLayoutVars>
      </dgm:prSet>
      <dgm:spPr/>
    </dgm:pt>
    <dgm:pt modelId="{17C445AA-6989-9B45-9045-948AE151C92E}" type="pres">
      <dgm:prSet presAssocID="{C56E7C45-8FAB-4F69-84EB-7C3746081D6F}" presName="Name8" presStyleCnt="0"/>
      <dgm:spPr/>
    </dgm:pt>
    <dgm:pt modelId="{141F1AB3-1692-F24B-AAB9-3C67E0E00AF7}" type="pres">
      <dgm:prSet presAssocID="{C56E7C45-8FAB-4F69-84EB-7C3746081D6F}" presName="level" presStyleLbl="node1" presStyleIdx="0" presStyleCnt="2" custScaleX="100636" custScaleY="256259">
        <dgm:presLayoutVars>
          <dgm:chMax val="1"/>
          <dgm:bulletEnabled val="1"/>
        </dgm:presLayoutVars>
      </dgm:prSet>
      <dgm:spPr/>
    </dgm:pt>
    <dgm:pt modelId="{44F0FC02-2D3E-DC4E-BFF9-3C9C5FA79EAD}" type="pres">
      <dgm:prSet presAssocID="{C56E7C45-8FAB-4F69-84EB-7C3746081D6F}" presName="levelTx" presStyleLbl="revTx" presStyleIdx="0" presStyleCnt="0">
        <dgm:presLayoutVars>
          <dgm:chMax val="1"/>
          <dgm:bulletEnabled val="1"/>
        </dgm:presLayoutVars>
      </dgm:prSet>
      <dgm:spPr/>
    </dgm:pt>
    <dgm:pt modelId="{40148D4F-E496-434A-9FA6-6799E1251040}" type="pres">
      <dgm:prSet presAssocID="{6CA2542D-E5CC-426A-A4AC-8D2065673111}" presName="Name8" presStyleCnt="0"/>
      <dgm:spPr/>
    </dgm:pt>
    <dgm:pt modelId="{EAA0F5F4-0493-4344-9DB6-23A511D3762E}" type="pres">
      <dgm:prSet presAssocID="{6CA2542D-E5CC-426A-A4AC-8D2065673111}" presName="level" presStyleLbl="node1" presStyleIdx="1" presStyleCnt="2">
        <dgm:presLayoutVars>
          <dgm:chMax val="1"/>
          <dgm:bulletEnabled val="1"/>
        </dgm:presLayoutVars>
      </dgm:prSet>
      <dgm:spPr/>
    </dgm:pt>
    <dgm:pt modelId="{70EC1EFF-CE30-2A45-8C84-CD8D286002CB}" type="pres">
      <dgm:prSet presAssocID="{6CA2542D-E5CC-426A-A4AC-8D2065673111}" presName="levelTx" presStyleLbl="revTx" presStyleIdx="0" presStyleCnt="0">
        <dgm:presLayoutVars>
          <dgm:chMax val="1"/>
          <dgm:bulletEnabled val="1"/>
        </dgm:presLayoutVars>
      </dgm:prSet>
      <dgm:spPr/>
    </dgm:pt>
  </dgm:ptLst>
  <dgm:cxnLst>
    <dgm:cxn modelId="{213AB90A-4316-4C94-9177-1A66C35BBEAE}" type="presOf" srcId="{6CA2542D-E5CC-426A-A4AC-8D2065673111}" destId="{EAA0F5F4-0493-4344-9DB6-23A511D3762E}" srcOrd="0" destOrd="0" presId="urn:microsoft.com/office/officeart/2005/8/layout/pyramid1"/>
    <dgm:cxn modelId="{227FAC2E-9211-4724-8F45-770548090548}" type="presOf" srcId="{C56E7C45-8FAB-4F69-84EB-7C3746081D6F}" destId="{141F1AB3-1692-F24B-AAB9-3C67E0E00AF7}" srcOrd="0" destOrd="0" presId="urn:microsoft.com/office/officeart/2005/8/layout/pyramid1"/>
    <dgm:cxn modelId="{6DD1B587-2876-4CCC-8ACE-6A42AA3F7485}" type="presOf" srcId="{6CA2542D-E5CC-426A-A4AC-8D2065673111}" destId="{70EC1EFF-CE30-2A45-8C84-CD8D286002CB}" srcOrd="1" destOrd="0" presId="urn:microsoft.com/office/officeart/2005/8/layout/pyramid1"/>
    <dgm:cxn modelId="{EEEB998E-2308-442F-9371-22E2E7E164FC}" type="presOf" srcId="{C56E7C45-8FAB-4F69-84EB-7C3746081D6F}" destId="{44F0FC02-2D3E-DC4E-BFF9-3C9C5FA79EAD}" srcOrd="1" destOrd="0" presId="urn:microsoft.com/office/officeart/2005/8/layout/pyramid1"/>
    <dgm:cxn modelId="{B1E805BF-902B-48FD-B266-BBBB001C3B67}" type="presOf" srcId="{1EFBF5D6-ECDA-45AC-B9E3-20AF85B44093}" destId="{D65A0C4F-7CAA-8042-B2DC-9E0A5AD9ECE7}" srcOrd="0" destOrd="0" presId="urn:microsoft.com/office/officeart/2005/8/layout/pyramid1"/>
    <dgm:cxn modelId="{A612BBE6-8050-4592-9520-F71850448AAE}" srcId="{1EFBF5D6-ECDA-45AC-B9E3-20AF85B44093}" destId="{C56E7C45-8FAB-4F69-84EB-7C3746081D6F}" srcOrd="0" destOrd="0" parTransId="{10951068-4322-4ADA-94BC-7D3FDC9B1F4B}" sibTransId="{5DACC2D1-69EB-4A6F-AE1F-0329A0F7529C}"/>
    <dgm:cxn modelId="{0D3605EB-7878-4271-AB60-86D277BE74C4}" srcId="{1EFBF5D6-ECDA-45AC-B9E3-20AF85B44093}" destId="{6CA2542D-E5CC-426A-A4AC-8D2065673111}" srcOrd="1" destOrd="0" parTransId="{5AAAFBC1-CF73-4E72-A7E0-3E316660DA37}" sibTransId="{FBB4DA52-7E49-46EE-A829-1D426627ED54}"/>
    <dgm:cxn modelId="{653CCE7B-9F22-46B4-8B32-CF06391A5075}" type="presParOf" srcId="{D65A0C4F-7CAA-8042-B2DC-9E0A5AD9ECE7}" destId="{17C445AA-6989-9B45-9045-948AE151C92E}" srcOrd="0" destOrd="0" presId="urn:microsoft.com/office/officeart/2005/8/layout/pyramid1"/>
    <dgm:cxn modelId="{BC38FA75-01D4-4089-AA8A-7CC3F5FADD8F}" type="presParOf" srcId="{17C445AA-6989-9B45-9045-948AE151C92E}" destId="{141F1AB3-1692-F24B-AAB9-3C67E0E00AF7}" srcOrd="0" destOrd="0" presId="urn:microsoft.com/office/officeart/2005/8/layout/pyramid1"/>
    <dgm:cxn modelId="{BBC32C21-7004-47D5-89DA-3E0F6471881E}" type="presParOf" srcId="{17C445AA-6989-9B45-9045-948AE151C92E}" destId="{44F0FC02-2D3E-DC4E-BFF9-3C9C5FA79EAD}" srcOrd="1" destOrd="0" presId="urn:microsoft.com/office/officeart/2005/8/layout/pyramid1"/>
    <dgm:cxn modelId="{230D20B1-7CC3-4EDD-AFF5-E1FC3B5B6EEA}" type="presParOf" srcId="{D65A0C4F-7CAA-8042-B2DC-9E0A5AD9ECE7}" destId="{40148D4F-E496-434A-9FA6-6799E1251040}" srcOrd="1" destOrd="0" presId="urn:microsoft.com/office/officeart/2005/8/layout/pyramid1"/>
    <dgm:cxn modelId="{A14A2D65-53B7-473E-BCD0-6AF25AE0EF29}" type="presParOf" srcId="{40148D4F-E496-434A-9FA6-6799E1251040}" destId="{EAA0F5F4-0493-4344-9DB6-23A511D3762E}" srcOrd="0" destOrd="0" presId="urn:microsoft.com/office/officeart/2005/8/layout/pyramid1"/>
    <dgm:cxn modelId="{429E0E54-59DD-41EB-A002-827B0443BD14}" type="presParOf" srcId="{40148D4F-E496-434A-9FA6-6799E1251040}" destId="{70EC1EFF-CE30-2A45-8C84-CD8D286002C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F1AB3-1692-F24B-AAB9-3C67E0E00AF7}">
      <dsp:nvSpPr>
        <dsp:cNvPr id="0" name=""/>
        <dsp:cNvSpPr/>
      </dsp:nvSpPr>
      <dsp:spPr>
        <a:xfrm>
          <a:off x="896186" y="0"/>
          <a:ext cx="4698914" cy="3100251"/>
        </a:xfrm>
        <a:prstGeom prst="trapezoid">
          <a:avLst>
            <a:gd name="adj" fmla="val 75304"/>
          </a:avLst>
        </a:prstGeom>
        <a:solidFill>
          <a:srgbClr val="BCCFE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nb-NO" sz="2000" b="0" kern="1200"/>
        </a:p>
        <a:p>
          <a:pPr marL="0" lvl="0" indent="0" algn="ctr" defTabSz="889000">
            <a:lnSpc>
              <a:spcPct val="90000"/>
            </a:lnSpc>
            <a:spcBef>
              <a:spcPct val="0"/>
            </a:spcBef>
            <a:spcAft>
              <a:spcPct val="35000"/>
            </a:spcAft>
            <a:buNone/>
          </a:pPr>
          <a:endParaRPr lang="nb-NO" sz="2000" b="0" kern="1200"/>
        </a:p>
        <a:p>
          <a:pPr marL="0" lvl="0" indent="0" algn="ctr" defTabSz="889000">
            <a:lnSpc>
              <a:spcPct val="90000"/>
            </a:lnSpc>
            <a:spcBef>
              <a:spcPct val="0"/>
            </a:spcBef>
            <a:spcAft>
              <a:spcPct val="35000"/>
            </a:spcAft>
            <a:buNone/>
          </a:pPr>
          <a:r>
            <a:rPr lang="nb-NO" sz="1800" b="0" kern="1200"/>
            <a:t>Kommunene </a:t>
          </a:r>
          <a:br>
            <a:rPr lang="nb-NO" sz="1800" b="0" kern="1200"/>
          </a:br>
          <a:r>
            <a:rPr lang="nb-NO" sz="1800" b="0" kern="1200"/>
            <a:t>og fylkeskommunene </a:t>
          </a:r>
          <a:br>
            <a:rPr lang="nb-NO" sz="1800" b="0" kern="1200"/>
          </a:br>
          <a:r>
            <a:rPr lang="nb-NO" sz="1800" b="0" kern="1200"/>
            <a:t>styres av folkevalgte</a:t>
          </a:r>
        </a:p>
      </dsp:txBody>
      <dsp:txXfrm>
        <a:off x="896186" y="0"/>
        <a:ext cx="4698914" cy="3100251"/>
      </dsp:txXfrm>
    </dsp:sp>
    <dsp:sp modelId="{EAA0F5F4-0493-4344-9DB6-23A511D3762E}">
      <dsp:nvSpPr>
        <dsp:cNvPr id="0" name=""/>
        <dsp:cNvSpPr/>
      </dsp:nvSpPr>
      <dsp:spPr>
        <a:xfrm>
          <a:off x="0" y="3100251"/>
          <a:ext cx="6491288" cy="1209811"/>
        </a:xfrm>
        <a:prstGeom prst="trapezoid">
          <a:avLst>
            <a:gd name="adj" fmla="val 75304"/>
          </a:avLst>
        </a:prstGeom>
        <a:solidFill>
          <a:srgbClr val="008CD3">
            <a:alpha val="84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b="0" kern="1200">
              <a:solidFill>
                <a:schemeClr val="tx1"/>
              </a:solidFill>
            </a:rPr>
            <a:t>Ansatte har medbestemmelse og medinnflytelse over sin arbeidssituasjon </a:t>
          </a:r>
        </a:p>
      </dsp:txBody>
      <dsp:txXfrm>
        <a:off x="1135975" y="3100251"/>
        <a:ext cx="4219337" cy="12098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07.03.2021</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21A5F-3E58-47E8-B8E1-AFB42E622E48}" type="datetimeFigureOut">
              <a:rPr lang="nb-NO" smtClean="0"/>
              <a:t>07.03.2021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A4162-5979-4DE4-B641-1308B3003B08}" type="slidenum">
              <a:rPr lang="nb-NO" smtClean="0"/>
              <a:t>‹#›</a:t>
            </a:fld>
            <a:endParaRPr lang="nb-NO"/>
          </a:p>
        </p:txBody>
      </p:sp>
    </p:spTree>
    <p:extLst>
      <p:ext uri="{BB962C8B-B14F-4D97-AF65-F5344CB8AC3E}">
        <p14:creationId xmlns:p14="http://schemas.microsoft.com/office/powerpoint/2010/main" val="231119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gjeringen.no/no/tema/kommuner-og-regioner/kommunereform/Verktoy/lokaldemokrativeilederen/politisk-organisering-og-politikernes-rolle/politisk-kultur/id242416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53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AHK behandlet eierskapsmelding i kommunestyret i november 2020</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3361-FFB2-4FB7-8982-FAAF36DF40D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23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I den blå sirkelen ser du viktige datoer som følger av kommuneloven  med tilhørende forskrifter. Disse er markert med blå skrift. Disse må man forholde seg til. Når regjeringen legger frem kommuneproposisjonen i mai, blir det kjent hvilke inntektsrammer regjeringen legger opp til neste år. Ofte gir de inntektsrammen i et intervall. Den helt nøyaktige veksten vil først bli klar i statsbudsjettet som vanligvis kommer i begynnelsen av oktober, men kommuneproposisjonen gir en veldig god indikasjon og er et godt grunnlag å starte planleggingen på. Dette er markert med rød skrift. Mange kommuner og fylkeskommuner gjennomfører en budsjettkonferanse eller lignende etter at kommuneproposisjonen er lagt frem i mai. På dette tidspunktet kan det være hensiktsmessig at kommunestyret eller fylkestinget vedtar føringer for kommunedirektørens videre arbeid med neste års budsjett og økonomiplan. Det kan for eksempel være saker som dere gikk til valg på. Å vente til budsjettbehandlingen helt på tampen av året kan være for sent. Husk at det er flertallet som bestemmer hva kommunedirektøren skal legge til grunn for sitt videre arbeid. Kommunedirektøren er ikke pliktig til å utrede «alle» saker som enkeltrepresentanter eller grupper er opptatt av. Når statsbudsjettet legges frem i begynnelsen av oktober, vil kommunedirektøren kunne sette opp de nøyaktige inntektsrammene for kommunen eller fylkeskommunen.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Figuren over forsøker å vise at kommunestyret eller fylkestinget kan vedta når de ønsker å legge føringer på budsjettarbeidet, og når kommunedirektøren skal legge frem sitt forslag til budsjett. Det er viktig å tenke på hvor mye tid dere som folkevalgte trenger for å få en god politisk prosess, eventuelt også tid til innbyggerdeltakelse. Dersom kommunedirektøren legger frem sitt forslag til budsjett i november, og uten at kommunestyret eller fylkestinget har vedtatt føringer eller bedt om utredning av enkelte saker, vil det ikke være tid til å gjøre store endringer.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Det er også viktig å være klar over at økonomiplanen kan behandles tidligere på året, og at første året i økonomiplanen legger føringer på arbeidet med neste års budsjett.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I noen kommuner legger kommunedirektøren frem sitt forslag til årsbudsjett før statsbudsjettet legges frem i oktober. Det gir god tid til politisk behandling av årsbudsjettet, men kan kreve at kommunedirektøren legger frem en tilleggssak etter at statsbudsjettet er lagt frem for å fange opp alle detaljer som har betydning for årsbudsjettet.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5BB20C-C4AD-45A9-A5AD-C4A0962279A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3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figoredo@hotmail.com</a:t>
            </a:r>
          </a:p>
          <a:p>
            <a:endParaRPr lang="nb-NO"/>
          </a:p>
          <a:p>
            <a:r>
              <a:rPr lang="nb-NO" err="1"/>
              <a:t>KShedmark</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72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10A4162-5979-4DE4-B641-1308B3003B08}" type="slidenum">
              <a:rPr lang="nb-NO" smtClean="0"/>
              <a:t>18</a:t>
            </a:fld>
            <a:endParaRPr lang="nb-NO"/>
          </a:p>
        </p:txBody>
      </p:sp>
    </p:spTree>
    <p:extLst>
      <p:ext uri="{BB962C8B-B14F-4D97-AF65-F5344CB8AC3E}">
        <p14:creationId xmlns:p14="http://schemas.microsoft.com/office/powerpoint/2010/main" val="333692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a:t>Kommunestyret er det øverste organ og treffer vedtak på vegne av kommunen</a:t>
            </a:r>
          </a:p>
          <a:p>
            <a:r>
              <a:rPr lang="nb-NO" sz="1100"/>
              <a:t>Kommunestyret kan </a:t>
            </a:r>
            <a:r>
              <a:rPr lang="nb-NO" sz="1100" b="1"/>
              <a:t>delegere myndighet internt </a:t>
            </a:r>
            <a:r>
              <a:rPr lang="nb-NO" sz="1100"/>
              <a:t>innenfor rammene av kommuneloven og annen lov</a:t>
            </a:r>
          </a:p>
          <a:p>
            <a:r>
              <a:rPr lang="nb-NO" sz="1100"/>
              <a:t>Vedtaksmyndighet til andre folkevalgte organer hvis ikke annet følger av lov</a:t>
            </a:r>
          </a:p>
          <a:p>
            <a:r>
              <a:rPr lang="nb-NO" sz="1100"/>
              <a:t>Vedtaksmyndighet til enkeltpersoner kun i saker som ikke har prinsipiell betydning</a:t>
            </a:r>
          </a:p>
          <a:p>
            <a:r>
              <a:rPr lang="nb-NO" sz="1100" b="1"/>
              <a:t>Delegering</a:t>
            </a:r>
            <a:r>
              <a:rPr lang="nb-NO" sz="1100"/>
              <a:t> til andre rettssubjekter:</a:t>
            </a:r>
          </a:p>
          <a:p>
            <a:r>
              <a:rPr lang="nb-NO" sz="1100"/>
              <a:t>Saker som gjelder lovpålagte oppgaver: Kan delegeres så langt lovgivningen åpner for det</a:t>
            </a:r>
          </a:p>
          <a:p>
            <a:r>
              <a:rPr lang="nb-NO" sz="1100"/>
              <a:t>Andre saker kan kun delegeres hvis de ikke har prinsipiell betydning</a:t>
            </a:r>
          </a:p>
          <a:p>
            <a:endParaRPr lang="nb-NO" sz="1100"/>
          </a:p>
          <a:p>
            <a:r>
              <a:rPr lang="nb-NO" sz="1100"/>
              <a:t>Kommunestyret/fylkestinget skal behandle og vedta delegeringsreglementet innen utgangen av det første hele året i perioden</a:t>
            </a:r>
          </a:p>
          <a:p>
            <a:endParaRPr lang="nb-NO" sz="1100"/>
          </a:p>
          <a:p>
            <a:r>
              <a:rPr lang="nb-NO" sz="1100"/>
              <a:t>Prinsipiell betydning: Hva som ligger i uttrykket prinsipiell betydning, vil avhenge av vedtakets karakter og konsekvenser for kommunen, og ut fra kommunens størrelse, men også ut fra en vurdering av i hvilken utstrekning de viktige skjønnsmessige sider av den aktuelle avgjørelsen må anes klarlagt gjennom politisk vedtak. Formuleringen gir et vidt spillerom for kommunestyret til å vurdere hva som i det enkelte tilfelle anses forsvarlig og hensiktsmessig</a:t>
            </a:r>
          </a:p>
          <a:p>
            <a:endParaRPr lang="nb-NO" sz="1100"/>
          </a:p>
          <a:p>
            <a:r>
              <a:rPr lang="nb-NO" sz="1100"/>
              <a:t>Eksempel – eiendomsselskaper – kommunestyret stor myndighet til å definere hvilke salg som er prinsipielle.</a:t>
            </a:r>
          </a:p>
          <a:p>
            <a:endParaRPr lang="nb-NO" sz="1100"/>
          </a:p>
          <a:p>
            <a:r>
              <a:rPr lang="nb-NO" sz="1100"/>
              <a:t>Merk: Kommunedirektøren</a:t>
            </a:r>
            <a:r>
              <a:rPr lang="nb-NO" sz="1100" baseline="0"/>
              <a:t> har gjennom kommuneloven fått direkte myndighet til </a:t>
            </a:r>
            <a:r>
              <a:rPr lang="nb-NO" sz="1100" baseline="0" err="1"/>
              <a:t>f.eks</a:t>
            </a:r>
            <a:r>
              <a:rPr lang="nb-NO" sz="1100" baseline="0"/>
              <a:t> løpende personalansvar. Her har ikke kommunestyret mulighet til å delegere – eller «ta tilbake» - eks personalansvar, tilsettinger mv. Kommuneloven § 13 blant annet. Se for øvrig foiler knyttet til samspill med administrasjonen. </a:t>
            </a:r>
            <a:endParaRPr lang="nb-NO" sz="1100"/>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9DEA7B-8050-4C51-A94A-D811C2FEA58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232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nb-NO" sz="1200">
                <a:effectLst/>
                <a:latin typeface="Times New Roman"/>
                <a:ea typeface="Calibri"/>
              </a:rPr>
              <a:t>Ordføreren har en sentral rolle som kommunens fremste folkevalgte og ordføreren er også det viktigste bindeleddet mellom de folkevalgte og administrasjonen.</a:t>
            </a: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endParaRPr lang="nb-NO" sz="1200">
              <a:effectLst/>
              <a:latin typeface="Times New Roman"/>
              <a:ea typeface="Times New Roman"/>
            </a:endParaRP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nb-NO" sz="1200">
                <a:effectLst/>
                <a:latin typeface="Times New Roman"/>
                <a:ea typeface="Calibri"/>
              </a:rPr>
              <a:t>Med ny kommunelov er den formelle delen av ordførerrollen styrket. Tanken har vært at ved å styrke ordførerrollen, så styrker man også den folkevalgte delen av kommunen. Samtidig har det vært viktig at en styrking av ordførerrollen ikke skal gå på bekostning av de kollegiale organene.</a:t>
            </a: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endParaRPr lang="nb-NO" sz="1200">
              <a:effectLst/>
              <a:latin typeface="Times New Roman"/>
              <a:ea typeface="Times New Roman"/>
            </a:endParaRP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nb-NO" sz="1200">
                <a:effectLst/>
                <a:latin typeface="Times New Roman"/>
                <a:ea typeface="Calibri"/>
              </a:rPr>
              <a:t>Som tidligere har ordføreren møte- og talerett i organer hvor ordføreren ikke er medlem. Den nye loven utvider dette til også å gjelde forslagsrett.</a:t>
            </a: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endParaRPr lang="nb-NO" sz="1200">
              <a:effectLst/>
              <a:latin typeface="Times New Roman"/>
              <a:ea typeface="Times New Roman"/>
            </a:endParaRP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nb-NO" sz="1200">
                <a:effectLst/>
                <a:latin typeface="Times New Roman"/>
                <a:ea typeface="Calibri"/>
              </a:rPr>
              <a:t>Som tidligere kan kommunestyret delegere myndighet til ordføreren om å treffe vedtak i ikke-prinsipielle saker. Det er nytt at ordføreren kan få myndighet til å treffe vedtak i hastesaker. Men det er kommunestyret som bestemmer om ordføreren skal få denne myndigheten. </a:t>
            </a: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endParaRPr lang="nb-NO" sz="1200">
              <a:effectLst/>
              <a:latin typeface="Times New Roman"/>
              <a:ea typeface="Times New Roman"/>
            </a:endParaRP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r>
              <a:rPr lang="nb-NO" sz="1200">
                <a:effectLst/>
                <a:latin typeface="Times New Roman"/>
                <a:ea typeface="Calibri"/>
              </a:rPr>
              <a:t>Etter den nye kommuneloven kan kommunestyret bestemme om ordføreren kan få myndighet til å opprette utvalg på eget initiativ. Disse utvalgene vil bare kunne få i oppgave å forberede saker som ikke har prinsipiell betydning.</a:t>
            </a:r>
          </a:p>
          <a:p>
            <a:pPr>
              <a:lnSpc>
                <a:spcPts val="1800"/>
              </a:lnSpc>
              <a:spcBef>
                <a:spcPts val="800"/>
              </a:spcBef>
              <a:spcAft>
                <a:spcPts val="0"/>
              </a:spcAft>
              <a:tabLst>
                <a:tab pos="215900" algn="l"/>
                <a:tab pos="431800" algn="l"/>
                <a:tab pos="647700" algn="l"/>
                <a:tab pos="864235" algn="l"/>
                <a:tab pos="1296035" algn="l"/>
                <a:tab pos="1511935" algn="l"/>
                <a:tab pos="1727835" algn="l"/>
                <a:tab pos="1943735" algn="l"/>
                <a:tab pos="2376170" algn="l"/>
                <a:tab pos="2592070" algn="l"/>
                <a:tab pos="2807970" algn="l"/>
                <a:tab pos="3023870" algn="l"/>
                <a:tab pos="3239770" algn="l"/>
                <a:tab pos="3456305" algn="l"/>
                <a:tab pos="3672205" algn="l"/>
                <a:tab pos="3888105" algn="l"/>
                <a:tab pos="4104005" algn="l"/>
                <a:tab pos="4319905" algn="l"/>
                <a:tab pos="4535805" algn="l"/>
                <a:tab pos="4751705" algn="l"/>
                <a:tab pos="4968240" algn="l"/>
              </a:tabLst>
            </a:pPr>
            <a:endParaRPr lang="nb-NO" sz="1200">
              <a:effectLst/>
              <a:latin typeface="Times New Roman"/>
              <a:ea typeface="Times New Roman"/>
            </a:endParaRPr>
          </a:p>
          <a:p>
            <a:pPr>
              <a:spcBef>
                <a:spcPts val="600"/>
              </a:spcBef>
              <a:spcAft>
                <a:spcPts val="600"/>
              </a:spcAft>
            </a:pPr>
            <a:r>
              <a:rPr lang="en-US" sz="1400" err="1">
                <a:effectLst/>
                <a:latin typeface="Times New Roman"/>
                <a:ea typeface="Calibri"/>
              </a:rPr>
              <a:t>Ordføreren</a:t>
            </a:r>
            <a:r>
              <a:rPr lang="en-US" sz="1400">
                <a:effectLst/>
                <a:latin typeface="Times New Roman"/>
                <a:ea typeface="Calibri"/>
              </a:rPr>
              <a:t> </a:t>
            </a:r>
            <a:r>
              <a:rPr lang="en-US" sz="1400" err="1">
                <a:effectLst/>
                <a:latin typeface="Times New Roman"/>
                <a:ea typeface="Calibri"/>
              </a:rPr>
              <a:t>skal</a:t>
            </a:r>
            <a:r>
              <a:rPr lang="en-US" sz="1400">
                <a:effectLst/>
                <a:latin typeface="Times New Roman"/>
                <a:ea typeface="Calibri"/>
              </a:rPr>
              <a:t> </a:t>
            </a:r>
            <a:r>
              <a:rPr lang="en-US" sz="1400" err="1">
                <a:effectLst/>
                <a:latin typeface="Times New Roman"/>
                <a:ea typeface="Calibri"/>
              </a:rPr>
              <a:t>rapportere</a:t>
            </a:r>
            <a:r>
              <a:rPr lang="en-US" sz="1400">
                <a:effectLst/>
                <a:latin typeface="Times New Roman"/>
                <a:ea typeface="Calibri"/>
              </a:rPr>
              <a:t> </a:t>
            </a:r>
            <a:r>
              <a:rPr lang="en-US" sz="1400" err="1">
                <a:effectLst/>
                <a:latin typeface="Times New Roman"/>
                <a:ea typeface="Calibri"/>
              </a:rPr>
              <a:t>til</a:t>
            </a:r>
            <a:r>
              <a:rPr lang="en-US" sz="1400">
                <a:effectLst/>
                <a:latin typeface="Times New Roman"/>
                <a:ea typeface="Calibri"/>
              </a:rPr>
              <a:t> </a:t>
            </a:r>
            <a:r>
              <a:rPr lang="en-US" sz="1400" err="1">
                <a:effectLst/>
                <a:latin typeface="Times New Roman"/>
                <a:ea typeface="Calibri"/>
              </a:rPr>
              <a:t>kommunestyret</a:t>
            </a:r>
            <a:r>
              <a:rPr lang="en-US" sz="1400">
                <a:effectLst/>
                <a:latin typeface="Times New Roman"/>
                <a:ea typeface="Calibri"/>
              </a:rPr>
              <a:t> </a:t>
            </a:r>
            <a:r>
              <a:rPr lang="en-US" sz="1400" err="1">
                <a:effectLst/>
                <a:latin typeface="Times New Roman"/>
                <a:ea typeface="Calibri"/>
              </a:rPr>
              <a:t>om</a:t>
            </a:r>
            <a:r>
              <a:rPr lang="en-US" sz="1400">
                <a:effectLst/>
                <a:latin typeface="Times New Roman"/>
                <a:ea typeface="Calibri"/>
              </a:rPr>
              <a:t> </a:t>
            </a:r>
            <a:r>
              <a:rPr lang="en-US" sz="1400" err="1">
                <a:effectLst/>
                <a:latin typeface="Times New Roman"/>
                <a:ea typeface="Calibri"/>
              </a:rPr>
              <a:t>hvordan</a:t>
            </a:r>
            <a:r>
              <a:rPr lang="en-US" sz="1400">
                <a:effectLst/>
                <a:latin typeface="Times New Roman"/>
                <a:ea typeface="Calibri"/>
              </a:rPr>
              <a:t> den </a:t>
            </a:r>
            <a:r>
              <a:rPr lang="en-US" sz="1400" err="1">
                <a:effectLst/>
                <a:latin typeface="Times New Roman"/>
                <a:ea typeface="Calibri"/>
              </a:rPr>
              <a:t>delegerte</a:t>
            </a:r>
            <a:r>
              <a:rPr lang="en-US" sz="1400">
                <a:effectLst/>
                <a:latin typeface="Times New Roman"/>
                <a:ea typeface="Calibri"/>
              </a:rPr>
              <a:t> </a:t>
            </a:r>
            <a:r>
              <a:rPr lang="en-US" sz="1400" err="1">
                <a:effectLst/>
                <a:latin typeface="Times New Roman"/>
                <a:ea typeface="Calibri"/>
              </a:rPr>
              <a:t>myndigheten</a:t>
            </a:r>
            <a:r>
              <a:rPr lang="en-US" sz="1400">
                <a:effectLst/>
                <a:latin typeface="Times New Roman"/>
                <a:ea typeface="Calibri"/>
              </a:rPr>
              <a:t> </a:t>
            </a:r>
            <a:r>
              <a:rPr lang="en-US" sz="1400" err="1">
                <a:effectLst/>
                <a:latin typeface="Times New Roman"/>
                <a:ea typeface="Calibri"/>
              </a:rPr>
              <a:t>til</a:t>
            </a:r>
            <a:r>
              <a:rPr lang="en-US" sz="1400">
                <a:effectLst/>
                <a:latin typeface="Times New Roman"/>
                <a:ea typeface="Calibri"/>
              </a:rPr>
              <a:t> å </a:t>
            </a:r>
            <a:r>
              <a:rPr lang="en-US" sz="1400" err="1">
                <a:effectLst/>
                <a:latin typeface="Times New Roman"/>
                <a:ea typeface="Calibri"/>
              </a:rPr>
              <a:t>treffe</a:t>
            </a:r>
            <a:r>
              <a:rPr lang="en-US" sz="1400">
                <a:effectLst/>
                <a:latin typeface="Times New Roman"/>
                <a:ea typeface="Calibri"/>
              </a:rPr>
              <a:t> </a:t>
            </a:r>
            <a:r>
              <a:rPr lang="en-US" sz="1400" err="1">
                <a:effectLst/>
                <a:latin typeface="Times New Roman"/>
                <a:ea typeface="Calibri"/>
              </a:rPr>
              <a:t>vedtak</a:t>
            </a:r>
            <a:r>
              <a:rPr lang="en-US" sz="1400">
                <a:effectLst/>
                <a:latin typeface="Times New Roman"/>
                <a:ea typeface="Calibri"/>
              </a:rPr>
              <a:t> (i </a:t>
            </a:r>
            <a:r>
              <a:rPr lang="en-US" sz="1400" err="1">
                <a:effectLst/>
                <a:latin typeface="Times New Roman"/>
                <a:ea typeface="Calibri"/>
              </a:rPr>
              <a:t>ikke-prinsippielle</a:t>
            </a:r>
            <a:r>
              <a:rPr lang="en-US" sz="1400">
                <a:effectLst/>
                <a:latin typeface="Times New Roman"/>
                <a:ea typeface="Calibri"/>
              </a:rPr>
              <a:t> </a:t>
            </a:r>
            <a:r>
              <a:rPr lang="en-US" sz="1400" err="1">
                <a:effectLst/>
                <a:latin typeface="Times New Roman"/>
                <a:ea typeface="Calibri"/>
              </a:rPr>
              <a:t>saker</a:t>
            </a:r>
            <a:r>
              <a:rPr lang="en-US" sz="1400">
                <a:effectLst/>
                <a:latin typeface="Times New Roman"/>
                <a:ea typeface="Calibri"/>
              </a:rPr>
              <a:t> </a:t>
            </a:r>
            <a:r>
              <a:rPr lang="en-US" sz="1400" err="1">
                <a:effectLst/>
                <a:latin typeface="Times New Roman"/>
                <a:ea typeface="Calibri"/>
              </a:rPr>
              <a:t>og</a:t>
            </a:r>
            <a:r>
              <a:rPr lang="en-US" sz="1400">
                <a:effectLst/>
                <a:latin typeface="Times New Roman"/>
                <a:ea typeface="Calibri"/>
              </a:rPr>
              <a:t> </a:t>
            </a:r>
            <a:r>
              <a:rPr lang="en-US" sz="1400" err="1">
                <a:effectLst/>
                <a:latin typeface="Times New Roman"/>
                <a:ea typeface="Calibri"/>
              </a:rPr>
              <a:t>hastesaker</a:t>
            </a:r>
            <a:r>
              <a:rPr lang="en-US" sz="1400">
                <a:effectLst/>
                <a:latin typeface="Times New Roman"/>
                <a:ea typeface="Calibri"/>
              </a:rPr>
              <a:t>) </a:t>
            </a:r>
            <a:r>
              <a:rPr lang="en-US" sz="1400" err="1">
                <a:effectLst/>
                <a:latin typeface="Times New Roman"/>
                <a:ea typeface="Calibri"/>
              </a:rPr>
              <a:t>og</a:t>
            </a:r>
            <a:r>
              <a:rPr lang="en-US" sz="1400">
                <a:effectLst/>
                <a:latin typeface="Times New Roman"/>
                <a:ea typeface="Calibri"/>
              </a:rPr>
              <a:t> </a:t>
            </a:r>
            <a:r>
              <a:rPr lang="en-US" sz="1400" err="1">
                <a:effectLst/>
                <a:latin typeface="Times New Roman"/>
                <a:ea typeface="Calibri"/>
              </a:rPr>
              <a:t>opprette</a:t>
            </a:r>
            <a:r>
              <a:rPr lang="en-US" sz="1400">
                <a:effectLst/>
                <a:latin typeface="Times New Roman"/>
                <a:ea typeface="Calibri"/>
              </a:rPr>
              <a:t> </a:t>
            </a:r>
            <a:r>
              <a:rPr lang="en-US" sz="1400" err="1">
                <a:effectLst/>
                <a:latin typeface="Times New Roman"/>
                <a:ea typeface="Calibri"/>
              </a:rPr>
              <a:t>utvalg</a:t>
            </a:r>
            <a:r>
              <a:rPr lang="en-US" sz="1400">
                <a:effectLst/>
                <a:latin typeface="Times New Roman"/>
                <a:ea typeface="Calibri"/>
              </a:rPr>
              <a:t> </a:t>
            </a:r>
            <a:r>
              <a:rPr lang="en-US" sz="1400" err="1">
                <a:effectLst/>
                <a:latin typeface="Times New Roman"/>
                <a:ea typeface="Calibri"/>
              </a:rPr>
              <a:t>på</a:t>
            </a:r>
            <a:r>
              <a:rPr lang="en-US" sz="1400">
                <a:effectLst/>
                <a:latin typeface="Times New Roman"/>
                <a:ea typeface="Calibri"/>
              </a:rPr>
              <a:t> </a:t>
            </a:r>
            <a:r>
              <a:rPr lang="en-US" sz="1400" err="1">
                <a:effectLst/>
                <a:latin typeface="Times New Roman"/>
                <a:ea typeface="Calibri"/>
              </a:rPr>
              <a:t>eget</a:t>
            </a:r>
            <a:r>
              <a:rPr lang="en-US" sz="1400">
                <a:effectLst/>
                <a:latin typeface="Times New Roman"/>
                <a:ea typeface="Calibri"/>
              </a:rPr>
              <a:t> </a:t>
            </a:r>
            <a:r>
              <a:rPr lang="en-US" sz="1400" err="1">
                <a:effectLst/>
                <a:latin typeface="Times New Roman"/>
                <a:ea typeface="Calibri"/>
              </a:rPr>
              <a:t>initiativ</a:t>
            </a:r>
            <a:r>
              <a:rPr lang="en-US" sz="1400">
                <a:effectLst/>
                <a:latin typeface="Times New Roman"/>
                <a:ea typeface="Calibri"/>
              </a:rPr>
              <a:t> </a:t>
            </a:r>
            <a:r>
              <a:rPr lang="en-US" sz="1400" err="1">
                <a:effectLst/>
                <a:latin typeface="Times New Roman"/>
                <a:ea typeface="Calibri"/>
              </a:rPr>
              <a:t>er</a:t>
            </a:r>
            <a:r>
              <a:rPr lang="en-US" sz="1400">
                <a:effectLst/>
                <a:latin typeface="Times New Roman"/>
                <a:ea typeface="Calibri"/>
              </a:rPr>
              <a:t> </a:t>
            </a:r>
            <a:r>
              <a:rPr lang="en-US" sz="1400" err="1">
                <a:effectLst/>
                <a:latin typeface="Times New Roman"/>
                <a:ea typeface="Calibri"/>
              </a:rPr>
              <a:t>benyttet</a:t>
            </a:r>
            <a:r>
              <a:rPr lang="en-US" sz="1400">
                <a:effectLst/>
                <a:latin typeface="Times New Roman"/>
                <a:ea typeface="Calibri"/>
              </a:rPr>
              <a:t>. </a:t>
            </a:r>
            <a:r>
              <a:rPr lang="en-US" sz="1400" err="1">
                <a:effectLst/>
                <a:latin typeface="Times New Roman"/>
                <a:ea typeface="Calibri"/>
              </a:rPr>
              <a:t>Kommunestyret</a:t>
            </a:r>
            <a:r>
              <a:rPr lang="en-US" sz="1400">
                <a:effectLst/>
                <a:latin typeface="Times New Roman"/>
                <a:ea typeface="Calibri"/>
              </a:rPr>
              <a:t> </a:t>
            </a:r>
            <a:r>
              <a:rPr lang="en-US" sz="1400" err="1">
                <a:effectLst/>
                <a:latin typeface="Times New Roman"/>
                <a:ea typeface="Calibri"/>
              </a:rPr>
              <a:t>kan</a:t>
            </a:r>
            <a:r>
              <a:rPr lang="en-US" sz="1400">
                <a:effectLst/>
                <a:latin typeface="Times New Roman"/>
                <a:ea typeface="Calibri"/>
              </a:rPr>
              <a:t> </a:t>
            </a:r>
            <a:r>
              <a:rPr lang="en-US" sz="1400" err="1">
                <a:effectLst/>
                <a:latin typeface="Times New Roman"/>
                <a:ea typeface="Calibri"/>
              </a:rPr>
              <a:t>gi</a:t>
            </a:r>
            <a:r>
              <a:rPr lang="en-US" sz="1400">
                <a:effectLst/>
                <a:latin typeface="Times New Roman"/>
                <a:ea typeface="Calibri"/>
              </a:rPr>
              <a:t> </a:t>
            </a:r>
            <a:r>
              <a:rPr lang="en-US" sz="1400" err="1">
                <a:effectLst/>
                <a:latin typeface="Times New Roman"/>
                <a:ea typeface="Calibri"/>
              </a:rPr>
              <a:t>nærmere</a:t>
            </a:r>
            <a:r>
              <a:rPr lang="en-US" sz="1400">
                <a:effectLst/>
                <a:latin typeface="Times New Roman"/>
                <a:ea typeface="Calibri"/>
              </a:rPr>
              <a:t> </a:t>
            </a:r>
            <a:r>
              <a:rPr lang="en-US" sz="1400" err="1">
                <a:effectLst/>
                <a:latin typeface="Times New Roman"/>
                <a:ea typeface="Calibri"/>
              </a:rPr>
              <a:t>regler</a:t>
            </a:r>
            <a:r>
              <a:rPr lang="en-US" sz="1400">
                <a:effectLst/>
                <a:latin typeface="Times New Roman"/>
                <a:ea typeface="Calibri"/>
              </a:rPr>
              <a:t> </a:t>
            </a:r>
            <a:r>
              <a:rPr lang="en-US" sz="1400" err="1">
                <a:effectLst/>
                <a:latin typeface="Times New Roman"/>
                <a:ea typeface="Calibri"/>
              </a:rPr>
              <a:t>om</a:t>
            </a:r>
            <a:r>
              <a:rPr lang="en-US" sz="1400">
                <a:effectLst/>
                <a:latin typeface="Times New Roman"/>
                <a:ea typeface="Calibri"/>
              </a:rPr>
              <a:t> </a:t>
            </a:r>
            <a:r>
              <a:rPr lang="en-US" sz="1400" err="1">
                <a:effectLst/>
                <a:latin typeface="Times New Roman"/>
                <a:ea typeface="Calibri"/>
              </a:rPr>
              <a:t>denne</a:t>
            </a:r>
            <a:r>
              <a:rPr lang="en-US" sz="1400">
                <a:effectLst/>
                <a:latin typeface="Times New Roman"/>
                <a:ea typeface="Calibri"/>
              </a:rPr>
              <a:t> </a:t>
            </a:r>
            <a:r>
              <a:rPr lang="en-US" sz="1400" err="1">
                <a:effectLst/>
                <a:latin typeface="Times New Roman"/>
                <a:ea typeface="Calibri"/>
              </a:rPr>
              <a:t>rapporteringen</a:t>
            </a:r>
            <a:r>
              <a:rPr lang="en-US" sz="1400">
                <a:effectLst/>
                <a:latin typeface="Times New Roman"/>
                <a:ea typeface="Calibri"/>
              </a:rPr>
              <a:t>.</a:t>
            </a:r>
            <a:r>
              <a:rPr lang="nb-NO">
                <a:effectLst/>
              </a:rPr>
              <a:t> </a:t>
            </a:r>
            <a:r>
              <a:rPr lang="en-US" sz="1400">
                <a:effectLst/>
                <a:latin typeface="Times New Roman"/>
                <a:ea typeface="Calibri"/>
              </a:rPr>
              <a:t> </a:t>
            </a:r>
            <a:endParaRPr lang="nb-NO" sz="1400">
              <a:effectLst/>
              <a:latin typeface="Times New Roman"/>
              <a:ea typeface="Times New Roman"/>
            </a:endParaRP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E6BCB-ABD1-405C-B8D9-C8DFBDBA677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02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a:hlinkClick r:id="rId3"/>
            </a:endParaRPr>
          </a:p>
          <a:p>
            <a:r>
              <a:rPr lang="nb-NO">
                <a:hlinkClick r:id="rId3"/>
              </a:rPr>
              <a:t>https://www.regjeringen.no/no/tema/kommuner-og-regioner/kommunereform/Verktoy/lokaldemokrativeilederen/politisk-organisering-og-politikernes-rolle/politisk-kultur/id2424169/</a:t>
            </a:r>
            <a:endParaRPr lang="nb-NO"/>
          </a:p>
          <a:p>
            <a:endParaRPr lang="nb-NO"/>
          </a:p>
          <a:p>
            <a:r>
              <a:rPr lang="nb-NO"/>
              <a:t>Hva snakker</a:t>
            </a:r>
            <a:r>
              <a:rPr lang="nb-NO" baseline="0"/>
              <a:t> vi om i praksis?</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Hilse dere på hverandre?</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Hvordan</a:t>
            </a:r>
            <a:r>
              <a:rPr lang="nb-NO" baseline="0">
                <a:latin typeface="Calibri Light" panose="020F0302020204030204" pitchFamily="34" charset="0"/>
                <a:cs typeface="Calibri Light" panose="020F0302020204030204" pitchFamily="34" charset="0"/>
              </a:rPr>
              <a:t> s</a:t>
            </a:r>
            <a:r>
              <a:rPr lang="nb-NO">
                <a:latin typeface="Calibri Light" panose="020F0302020204030204" pitchFamily="34" charset="0"/>
                <a:cs typeface="Calibri Light" panose="020F0302020204030204" pitchFamily="34" charset="0"/>
              </a:rPr>
              <a:t>nakker dere sammen?</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Folkeskikk?</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Hva</a:t>
            </a:r>
            <a:r>
              <a:rPr lang="nb-NO" baseline="0">
                <a:latin typeface="Calibri Light" panose="020F0302020204030204" pitchFamily="34" charset="0"/>
                <a:cs typeface="Calibri Light" panose="020F0302020204030204" pitchFamily="34" charset="0"/>
              </a:rPr>
              <a:t> kan de u</a:t>
            </a:r>
            <a:r>
              <a:rPr lang="nb-NO">
                <a:latin typeface="Calibri Light" panose="020F0302020204030204" pitchFamily="34" charset="0"/>
                <a:cs typeface="Calibri Light" panose="020F0302020204030204" pitchFamily="34" charset="0"/>
              </a:rPr>
              <a:t>skrevne reglene</a:t>
            </a:r>
            <a:r>
              <a:rPr lang="nb-NO" baseline="0">
                <a:latin typeface="Calibri Light" panose="020F0302020204030204" pitchFamily="34" charset="0"/>
                <a:cs typeface="Calibri Light" panose="020F0302020204030204" pitchFamily="34" charset="0"/>
              </a:rPr>
              <a:t> være her?</a:t>
            </a:r>
            <a:endParaRPr lang="nb-NO">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Har</a:t>
            </a:r>
            <a:r>
              <a:rPr lang="nb-NO" baseline="0">
                <a:latin typeface="Calibri Light" panose="020F0302020204030204" pitchFamily="34" charset="0"/>
                <a:cs typeface="Calibri Light" panose="020F0302020204030204" pitchFamily="34" charset="0"/>
              </a:rPr>
              <a:t> man r</a:t>
            </a:r>
            <a:r>
              <a:rPr lang="nb-NO">
                <a:latin typeface="Calibri Light" panose="020F0302020204030204" pitchFamily="34" charset="0"/>
                <a:cs typeface="Calibri Light" panose="020F0302020204030204" pitchFamily="34" charset="0"/>
              </a:rPr>
              <a:t>espekt for hverandre? </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Hvordan</a:t>
            </a:r>
            <a:r>
              <a:rPr lang="nb-NO" baseline="0">
                <a:latin typeface="Calibri Light" panose="020F0302020204030204" pitchFamily="34" charset="0"/>
                <a:cs typeface="Calibri Light" panose="020F0302020204030204" pitchFamily="34" charset="0"/>
              </a:rPr>
              <a:t> opptrer dere i s</a:t>
            </a:r>
            <a:r>
              <a:rPr lang="nb-NO">
                <a:latin typeface="Calibri Light" panose="020F0302020204030204" pitchFamily="34" charset="0"/>
                <a:cs typeface="Calibri Light" panose="020F0302020204030204" pitchFamily="34" charset="0"/>
              </a:rPr>
              <a:t>osiale medier ?</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Åpenhet?</a:t>
            </a:r>
          </a:p>
          <a:p>
            <a:pPr marL="171450" indent="-171450">
              <a:buFont typeface="Arial" panose="020B0604020202020204" pitchFamily="34" charset="0"/>
              <a:buChar char="•"/>
            </a:pPr>
            <a:r>
              <a:rPr lang="nb-NO">
                <a:latin typeface="Calibri Light" panose="020F0302020204030204" pitchFamily="34" charset="0"/>
                <a:cs typeface="Calibri Light" panose="020F0302020204030204" pitchFamily="34" charset="0"/>
              </a:rPr>
              <a:t>Er</a:t>
            </a:r>
            <a:r>
              <a:rPr lang="nb-NO" baseline="0">
                <a:latin typeface="Calibri Light" panose="020F0302020204030204" pitchFamily="34" charset="0"/>
                <a:cs typeface="Calibri Light" panose="020F0302020204030204" pitchFamily="34" charset="0"/>
              </a:rPr>
              <a:t> dette kommunestyret konsensusorientert eller</a:t>
            </a:r>
            <a:r>
              <a:rPr lang="nb-NO">
                <a:latin typeface="Calibri Light" panose="020F0302020204030204" pitchFamily="34" charset="0"/>
                <a:cs typeface="Calibri Light" panose="020F0302020204030204" pitchFamily="34" charset="0"/>
              </a:rPr>
              <a:t> konfliktorientert? </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FADF46-6717-4F22-8782-7847E049AF1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19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59A102-383C-40F4-9E4D-0B949DE8D0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34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formelle rammene: </a:t>
            </a:r>
          </a:p>
          <a:p>
            <a:pPr marL="171450" indent="-171450">
              <a:buFont typeface="Arial" panose="020B0604020202020204" pitchFamily="34" charset="0"/>
              <a:buChar char="•"/>
            </a:pPr>
            <a:r>
              <a:rPr lang="nb-NO"/>
              <a:t>Når er det vi møtes</a:t>
            </a:r>
            <a:r>
              <a:rPr lang="nb-NO" baseline="0"/>
              <a:t> (tidspunkt)?</a:t>
            </a:r>
          </a:p>
          <a:p>
            <a:pPr marL="171450" indent="-171450">
              <a:buFont typeface="Arial" panose="020B0604020202020204" pitchFamily="34" charset="0"/>
              <a:buChar char="•"/>
            </a:pPr>
            <a:r>
              <a:rPr lang="nb-NO" baseline="0"/>
              <a:t>Hvordan ser sakslista ut (store/tyngre saker først), mange saker/få saker</a:t>
            </a:r>
          </a:p>
          <a:p>
            <a:pPr marL="171450" indent="-171450">
              <a:buFont typeface="Arial" panose="020B0604020202020204" pitchFamily="34" charset="0"/>
              <a:buChar char="•"/>
            </a:pPr>
            <a:r>
              <a:rPr lang="nb-NO" baseline="0"/>
              <a:t>Er kommunestyret et politisk verksted eller kun vedtaksorgan?</a:t>
            </a:r>
          </a:p>
          <a:p>
            <a:endParaRPr lang="nb-NO" baseline="0"/>
          </a:p>
          <a:p>
            <a:r>
              <a:rPr lang="nb-NO" baseline="0"/>
              <a:t>De fysiske rammene: </a:t>
            </a:r>
            <a:endParaRPr lang="nb-NO"/>
          </a:p>
          <a:p>
            <a:pPr marL="171450" indent="-171450">
              <a:buFont typeface="Arial" panose="020B0604020202020204" pitchFamily="34" charset="0"/>
              <a:buChar char="•"/>
            </a:pPr>
            <a:r>
              <a:rPr lang="nb-NO"/>
              <a:t>Møtelokalet: lyst, god ventilasjon, bordplassering – ser vi hverandre, ser vi ryggene til hverandre mv</a:t>
            </a:r>
          </a:p>
          <a:p>
            <a:pPr marL="171450" indent="-171450">
              <a:buFont typeface="Arial" panose="020B0604020202020204" pitchFamily="34" charset="0"/>
              <a:buChar char="•"/>
            </a:pPr>
            <a:endParaRPr lang="nb-NO"/>
          </a:p>
          <a:p>
            <a:pPr marL="0" indent="0">
              <a:buFont typeface="Arial" panose="020B0604020202020204" pitchFamily="34" charset="0"/>
              <a:buNone/>
            </a:pPr>
            <a:r>
              <a:rPr lang="nb-NO"/>
              <a:t>De</a:t>
            </a:r>
            <a:r>
              <a:rPr lang="nb-NO" baseline="0"/>
              <a:t>t uformelle:</a:t>
            </a:r>
          </a:p>
          <a:p>
            <a:pPr marL="171450" indent="-171450">
              <a:buFont typeface="Arial" panose="020B0604020202020204" pitchFamily="34" charset="0"/>
              <a:buChar char="•"/>
            </a:pPr>
            <a:r>
              <a:rPr lang="nb-NO" baseline="0"/>
              <a:t>Hva skjer i pausene? Bruker vi pausene til å «jobbe» eller ta en kaffe, snakke med sidemannen. Hvor ofte er det pauser? </a:t>
            </a:r>
          </a:p>
          <a:p>
            <a:pPr marL="171450" indent="-171450">
              <a:buFont typeface="Arial" panose="020B0604020202020204" pitchFamily="34" charset="0"/>
              <a:buChar char="•"/>
            </a:pPr>
            <a:r>
              <a:rPr lang="nb-NO" baseline="0"/>
              <a:t>Hva gjør vi før møtet begynner? Hilser vi på hverandre, setter vi oss på plassen vår?</a:t>
            </a:r>
          </a:p>
          <a:p>
            <a:pPr marL="171450" indent="-171450">
              <a:buFont typeface="Arial" panose="020B0604020202020204" pitchFamily="34" charset="0"/>
              <a:buChar char="•"/>
            </a:pPr>
            <a:r>
              <a:rPr lang="nb-NO" baseline="0"/>
              <a:t>Kommer vi tidsnok til møtet?</a:t>
            </a:r>
          </a:p>
          <a:p>
            <a:pPr marL="171450" indent="-171450">
              <a:buFont typeface="Arial" panose="020B0604020202020204" pitchFamily="34" charset="0"/>
              <a:buChar char="•"/>
            </a:pPr>
            <a:r>
              <a:rPr lang="nb-NO" baseline="0"/>
              <a:t>Kleskoder</a:t>
            </a:r>
          </a:p>
          <a:p>
            <a:pPr marL="171450" indent="-171450">
              <a:buFont typeface="Arial" panose="020B0604020202020204" pitchFamily="34" charset="0"/>
              <a:buChar char="•"/>
            </a:pPr>
            <a:endParaRPr lang="nb-NO" baseline="0"/>
          </a:p>
          <a:p>
            <a:pPr marL="0" indent="0">
              <a:buFont typeface="Arial" panose="020B0604020202020204" pitchFamily="34" charset="0"/>
              <a:buNone/>
            </a:pPr>
            <a:r>
              <a:rPr lang="nb-NO" baseline="0"/>
              <a:t>Møteleder:</a:t>
            </a:r>
          </a:p>
          <a:p>
            <a:pPr marL="171450" indent="-171450">
              <a:buFont typeface="Arial" panose="020B0604020202020204" pitchFamily="34" charset="0"/>
              <a:buChar char="•"/>
            </a:pPr>
            <a:r>
              <a:rPr lang="nb-NO"/>
              <a:t>Er ordfører en ordfører for hele kommunestyret?</a:t>
            </a:r>
          </a:p>
          <a:p>
            <a:pPr marL="171450" indent="-171450">
              <a:buFont typeface="Arial" panose="020B0604020202020204" pitchFamily="34" charset="0"/>
              <a:buChar char="•"/>
            </a:pPr>
            <a:r>
              <a:rPr lang="nb-NO"/>
              <a:t>Har overfører utarbeidet en tidsplan for behandling av</a:t>
            </a:r>
            <a:r>
              <a:rPr lang="nb-NO" baseline="0"/>
              <a:t> sakene? Eller bruker man lang tid i starten på hver sak, også får man dårlig tid på slutten?</a:t>
            </a:r>
          </a:p>
          <a:p>
            <a:pPr marL="171450" indent="-171450">
              <a:buFont typeface="Arial" panose="020B0604020202020204" pitchFamily="34" charset="0"/>
              <a:buChar char="•"/>
            </a:pPr>
            <a:r>
              <a:rPr lang="nb-NO" baseline="0"/>
              <a:t>Ser ordførerne alle representantene, også de som aldri tar ordet? </a:t>
            </a:r>
          </a:p>
          <a:p>
            <a:pPr marL="171450" indent="-171450">
              <a:buFont typeface="Arial" panose="020B0604020202020204" pitchFamily="34" charset="0"/>
              <a:buChar char="•"/>
            </a:pPr>
            <a:r>
              <a:rPr lang="nb-NO" baseline="0"/>
              <a:t>Hilser ordfører på alle kommunestyrerepresentantene? </a:t>
            </a:r>
          </a:p>
          <a:p>
            <a:pPr marL="171450" indent="-171450">
              <a:buFont typeface="Arial" panose="020B0604020202020204" pitchFamily="34" charset="0"/>
              <a:buChar char="•"/>
            </a:pPr>
            <a:r>
              <a:rPr lang="nb-NO" baseline="0"/>
              <a:t>Er det forskjell på å være møteleder i kommunestyret og i utvalgene?</a:t>
            </a:r>
          </a:p>
          <a:p>
            <a:pPr marL="171450" indent="-171450">
              <a:buFont typeface="Arial" panose="020B0604020202020204" pitchFamily="34" charset="0"/>
              <a:buChar char="•"/>
            </a:pPr>
            <a:endParaRPr lang="nb-NO" baseline="0"/>
          </a:p>
          <a:p>
            <a:pPr marL="0" indent="0">
              <a:buFont typeface="Arial" panose="020B0604020202020204" pitchFamily="34" charset="0"/>
              <a:buNone/>
            </a:pPr>
            <a:r>
              <a:rPr lang="nb-NO" baseline="0"/>
              <a:t>Gruppeledere: </a:t>
            </a:r>
          </a:p>
          <a:p>
            <a:pPr marL="171450" indent="-171450">
              <a:buFont typeface="Arial" panose="020B0604020202020204" pitchFamily="34" charset="0"/>
              <a:buChar char="•"/>
            </a:pPr>
            <a:r>
              <a:rPr lang="nb-NO" baseline="0"/>
              <a:t>Hvordan jobber partiet i forkant av kommunestyre/utvalgsmøtene?</a:t>
            </a:r>
          </a:p>
          <a:p>
            <a:pPr marL="171450" indent="-171450">
              <a:buFont typeface="Arial" panose="020B0604020202020204" pitchFamily="34" charset="0"/>
              <a:buChar char="•"/>
            </a:pPr>
            <a:r>
              <a:rPr lang="nb-NO" baseline="0"/>
              <a:t>Er det partipisken som gjelder?</a:t>
            </a:r>
          </a:p>
          <a:p>
            <a:pPr marL="171450" indent="-171450">
              <a:buFont typeface="Arial" panose="020B0604020202020204" pitchFamily="34" charset="0"/>
              <a:buChar char="•"/>
            </a:pPr>
            <a:r>
              <a:rPr lang="nb-NO" baseline="0"/>
              <a:t>Ber gruppelederne ofte om gruppemøter?</a:t>
            </a:r>
          </a:p>
          <a:p>
            <a:pPr marL="171450" indent="-171450">
              <a:buFont typeface="Arial" panose="020B0604020202020204" pitchFamily="34" charset="0"/>
              <a:buChar char="•"/>
            </a:pPr>
            <a:r>
              <a:rPr lang="nb-NO" baseline="0"/>
              <a:t>Er gruppelederen hele partigruppa si? </a:t>
            </a:r>
          </a:p>
          <a:p>
            <a:pPr marL="171450" indent="-171450">
              <a:buFont typeface="Arial" panose="020B0604020202020204" pitchFamily="34" charset="0"/>
              <a:buChar char="•"/>
            </a:pPr>
            <a:endParaRPr lang="nb-NO" baseline="0"/>
          </a:p>
          <a:p>
            <a:pPr marL="0" indent="0">
              <a:buFont typeface="Arial" panose="020B0604020202020204" pitchFamily="34" charset="0"/>
              <a:buNone/>
            </a:pPr>
            <a:r>
              <a:rPr lang="nb-NO" baseline="0"/>
              <a:t>Oss selv:</a:t>
            </a:r>
          </a:p>
          <a:p>
            <a:pPr marL="171450" indent="-171450">
              <a:buFont typeface="Arial" panose="020B0604020202020204" pitchFamily="34" charset="0"/>
              <a:buChar char="•"/>
            </a:pPr>
            <a:r>
              <a:rPr lang="nb-NO" baseline="0"/>
              <a:t>Hvordan omtaler vi hverandre?</a:t>
            </a:r>
          </a:p>
          <a:p>
            <a:pPr marL="171450" indent="-171450">
              <a:buFont typeface="Arial" panose="020B0604020202020204" pitchFamily="34" charset="0"/>
              <a:buChar char="•"/>
            </a:pPr>
            <a:r>
              <a:rPr lang="nb-NO" baseline="0"/>
              <a:t>Handlinger – sitter vi på mobilen, </a:t>
            </a:r>
            <a:r>
              <a:rPr lang="nb-NO" baseline="0" err="1"/>
              <a:t>ipad</a:t>
            </a:r>
            <a:r>
              <a:rPr lang="nb-NO" baseline="0"/>
              <a:t>, reiser vi oss opp og forlater møtet, </a:t>
            </a:r>
          </a:p>
          <a:p>
            <a:pPr marL="171450" indent="-171450">
              <a:buFont typeface="Arial" panose="020B0604020202020204" pitchFamily="34" charset="0"/>
              <a:buChar char="•"/>
            </a:pPr>
            <a:r>
              <a:rPr lang="nb-NO" baseline="0"/>
              <a:t>Kroppsspråk: henda i kryss, himler med øya, sukker/stønner, rister på hodet, har hodet i henda osv. </a:t>
            </a:r>
          </a:p>
          <a:p>
            <a:pPr marL="171450" indent="-171450">
              <a:buFont typeface="Arial" panose="020B0604020202020204" pitchFamily="34" charset="0"/>
              <a:buChar char="•"/>
            </a:pPr>
            <a:r>
              <a:rPr lang="nb-NO" baseline="0"/>
              <a:t>Hvordan bruker vi talerstolen? </a:t>
            </a:r>
            <a:endParaRPr lang="nb-NO"/>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CA8E27-BEE7-40A3-B48E-7FA6842C680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03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figoredo@hotmail.com</a:t>
            </a:r>
          </a:p>
          <a:p>
            <a:endParaRPr lang="nb-NO"/>
          </a:p>
          <a:p>
            <a:r>
              <a:rPr lang="nb-NO" err="1"/>
              <a:t>KShedmark</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08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28650" y="871538"/>
            <a:ext cx="7750175" cy="4360862"/>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3B3BD-3D2E-4D1B-B573-E6A4A09D9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33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Ukjent fotograf</a:t>
            </a:r>
          </a:p>
        </p:txBody>
      </p:sp>
      <p:sp>
        <p:nvSpPr>
          <p:cNvPr id="4" name="Plassholder for lysbildenummer 3"/>
          <p:cNvSpPr>
            <a:spLocks noGrp="1"/>
          </p:cNvSpPr>
          <p:nvPr>
            <p:ph type="sldNum" sz="quarter" idx="5"/>
          </p:nvPr>
        </p:nvSpPr>
        <p:spPr/>
        <p:txBody>
          <a:bodyPr/>
          <a:lstStyle/>
          <a:p>
            <a:fld id="{910A4162-5979-4DE4-B641-1308B3003B08}" type="slidenum">
              <a:rPr lang="nb-NO" smtClean="0"/>
              <a:t>30</a:t>
            </a:fld>
            <a:endParaRPr lang="nb-NO"/>
          </a:p>
        </p:txBody>
      </p:sp>
    </p:spTree>
    <p:extLst>
      <p:ext uri="{BB962C8B-B14F-4D97-AF65-F5344CB8AC3E}">
        <p14:creationId xmlns:p14="http://schemas.microsoft.com/office/powerpoint/2010/main" val="248698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 om denne skal være med</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062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annen måte å illustrere det på kan være å tenke seg et vekslingsfelt hvor en sak (stafettpinnen) overleveres fra administrasjonen til </a:t>
            </a:r>
            <a:r>
              <a:rPr lang="nb-NO" err="1"/>
              <a:t>kommunestyretflere</a:t>
            </a:r>
            <a:r>
              <a:rPr lang="nb-NO" baseline="0"/>
              <a:t> ganger. De folkevalgte setter dagsorden, Rådmannen utreder og kommunestyret </a:t>
            </a:r>
            <a:r>
              <a:rPr lang="nb-NO"/>
              <a:t>fatter vedtak og overleverer</a:t>
            </a:r>
            <a:r>
              <a:rPr lang="nb-NO" baseline="0"/>
              <a:t> stafettpinnen tilbake til Rådmannen som gjennomfører vedtaket. Stafettpinnen går så tilbake til kommunestyret som har ansvaret for å kontrollere</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637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nb-NO" b="0" i="0" u="none" strike="noStrike" kern="1200" cap="none" spc="0" normalizeH="0" baseline="0" noProof="0">
                <a:ln>
                  <a:noFill/>
                </a:ln>
                <a:solidFill>
                  <a:prstClr val="black"/>
                </a:solidFill>
                <a:effectLst/>
                <a:uLnTx/>
                <a:uFillTx/>
              </a:rPr>
              <a:t>NB! Her er det mulig å endre slik at </a:t>
            </a:r>
            <a:r>
              <a:rPr kumimoji="0" lang="nb-NO" b="0" i="0" u="none" strike="noStrike" kern="1200" cap="none" spc="0" normalizeH="0" baseline="0" noProof="0" err="1">
                <a:ln>
                  <a:noFill/>
                </a:ln>
                <a:solidFill>
                  <a:prstClr val="black"/>
                </a:solidFill>
                <a:effectLst/>
                <a:uLnTx/>
                <a:uFillTx/>
              </a:rPr>
              <a:t>bildetkommunens</a:t>
            </a:r>
            <a:r>
              <a:rPr kumimoji="0" lang="nb-NO" b="0" i="0" u="none" strike="noStrike" kern="1200" cap="none" spc="0" normalizeH="0" baseline="0" noProof="0">
                <a:ln>
                  <a:noFill/>
                </a:ln>
                <a:solidFill>
                  <a:prstClr val="black"/>
                </a:solidFill>
                <a:effectLst/>
                <a:uLnTx/>
                <a:uFillTx/>
              </a:rPr>
              <a:t> Rådmann/rådmann kan benyttes.</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nb-NO" b="0" i="0" u="none" strike="noStrike" kern="1200" cap="none" spc="0" normalizeH="0" baseline="0" noProof="0">
              <a:ln>
                <a:noFill/>
              </a:ln>
              <a:solidFill>
                <a:prstClr val="black"/>
              </a:solidFill>
              <a:effectLst/>
              <a:uLnTx/>
              <a:uFillTx/>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nb-NO" b="0" i="0" u="none" strike="noStrike" kern="1200" cap="none" spc="0" normalizeH="0" baseline="0" noProof="0">
                <a:ln>
                  <a:noFill/>
                </a:ln>
                <a:solidFill>
                  <a:prstClr val="black"/>
                </a:solidFill>
                <a:effectLst/>
                <a:uLnTx/>
                <a:uFillTx/>
              </a:rPr>
              <a:t>Hovedoppgaver for administrasjonen: Lede, utrede, iverksette. Disse oppgavene kommer tydelig frem på rekke og rad i § 13-1 andre, tredje og fjerde ledd.</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nb-NO" b="0" i="0" u="none" strike="noStrike" kern="1200" cap="none" spc="0" normalizeH="0" baseline="0" noProof="0">
              <a:ln>
                <a:noFill/>
              </a:ln>
              <a:solidFill>
                <a:prstClr val="black"/>
              </a:solidFill>
              <a:effectLst/>
              <a:uLnTx/>
              <a:uFillTx/>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nb-NO" b="0" i="0" u="none" strike="noStrike" kern="1200" cap="none" spc="0" normalizeH="0" baseline="0" noProof="0">
                <a:ln>
                  <a:noFill/>
                </a:ln>
                <a:solidFill>
                  <a:prstClr val="black"/>
                </a:solidFill>
                <a:effectLst/>
                <a:uLnTx/>
                <a:uFillTx/>
              </a:rPr>
              <a:t>Det helhetlige ledelsesansvaret understrekes og tydeliggjøres.</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nb-NO" b="0" i="0" u="none" strike="noStrike" kern="1200" cap="none" spc="0" normalizeH="0" baseline="0" noProof="0">
              <a:ln>
                <a:noFill/>
              </a:ln>
              <a:solidFill>
                <a:prstClr val="black"/>
              </a:solidFill>
              <a:effectLst/>
              <a:uLnTx/>
              <a:uFillTx/>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nb-NO" b="0" i="0" u="none" strike="noStrike" kern="1200" cap="none" spc="0" normalizeH="0" baseline="0" noProof="0">
                <a:ln>
                  <a:noFill/>
                </a:ln>
                <a:solidFill>
                  <a:prstClr val="black"/>
                </a:solidFill>
                <a:effectLst/>
                <a:uLnTx/>
                <a:uFillTx/>
              </a:rPr>
              <a:t>Ledelsesansvar: Rådmannen skal lede den samlete kommunale eller fylkeskommunale administrasjonen, med de unntak som følger av lov, og innenfor de instruksene, retningslinjene eller påleggene kommunestyret eller fylkestinget gir. Presisering er gitt for å understreke at kommunestyret må være tydelig dersom de ønsker å komme med føringer til Rådmannen. (Dette er i hovedsak videreføring av gammel lovs §23)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baseline="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nb-NO" b="1" baseline="0"/>
              <a:t>Utredningsplikt: </a:t>
            </a:r>
            <a:r>
              <a:rPr lang="nb-NO" b="0" baseline="0"/>
              <a:t>Også utredningsplikten</a:t>
            </a:r>
            <a:r>
              <a:rPr lang="nb-NO" baseline="0"/>
              <a:t> presiseres i den nye loven. Saker som legges fram for folkevalgte organer, skal, som tidligere, være </a:t>
            </a:r>
            <a:r>
              <a:rPr lang="nb-NO" u="sng" baseline="0"/>
              <a:t>forsvarlig utredet. </a:t>
            </a:r>
            <a:r>
              <a:rPr lang="nb-NO" baseline="0"/>
              <a:t>Bestemmelsen </a:t>
            </a:r>
            <a:r>
              <a:rPr lang="nb-NO" b="0" baseline="0"/>
              <a:t>presiserer</a:t>
            </a:r>
            <a:r>
              <a:rPr lang="nb-NO" baseline="0"/>
              <a:t> nå at utredningen skal gi et </a:t>
            </a:r>
            <a:r>
              <a:rPr lang="nb-NO" u="sng" baseline="0"/>
              <a:t>faktisk og rettslig grunnlag for å treffe vedtak. </a:t>
            </a:r>
            <a:r>
              <a:rPr lang="nb-NO" u="none" baseline="0"/>
              <a:t>Tydeliggjør at Rådmannen har et selvstendig ansvar for å framlegge et slikt grunnlag, uavhengig om det er i strid med politikernes virkelighetsoppfatninger eller meninger. Utredningen skal derfor inneholde relevant og nødvendig informasjon om sakens faktum - faktaopplysninger. I tillegg skal det juridiske grunnlaget være utredet i nødvendig </a:t>
            </a:r>
            <a:r>
              <a:rPr lang="nb-NO" baseline="0"/>
              <a:t>og tilstrekkelig grad.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nb-NO" baseline="0"/>
              <a:t>Hvor omfattende utredningsplikten er, vil bero på en konkret vurdering av den aktuelle saks omfang, kompleksitet, tidsaspekt og så videre. Opp til det folkevalgte organet å vurdere om f</a:t>
            </a:r>
            <a:r>
              <a:rPr lang="nb-NO"/>
              <a:t>orsvarlighetskravet er oppfylt.</a:t>
            </a:r>
            <a:r>
              <a:rPr lang="nb-NO" baseline="0"/>
              <a:t> Hvis kommunestyret velger å behandle saken – og tar avgjørelse – går god for saksutredning. Hvis ikke god nok sende tilbake….</a:t>
            </a:r>
          </a:p>
          <a:p>
            <a:endParaRPr lang="nb-NO" baseline="0"/>
          </a:p>
          <a:p>
            <a:r>
              <a:rPr lang="nb-NO" b="1" baseline="0"/>
              <a:t>Iverksettelsesplikten. </a:t>
            </a:r>
            <a:r>
              <a:rPr lang="nb-NO" b="0" baseline="0"/>
              <a:t>Også iverksettelsesplikten presiseres. Rådmannen</a:t>
            </a:r>
            <a:r>
              <a:rPr lang="nb-NO" baseline="0"/>
              <a:t> skal påse at vedtak som treffes av folkevalgte organer, blir </a:t>
            </a:r>
            <a:r>
              <a:rPr lang="nb-NO" b="0" u="none" baseline="0"/>
              <a:t>iverksatt uten ugrunnet opphold. </a:t>
            </a:r>
          </a:p>
          <a:p>
            <a:endParaRPr lang="nb-NO" baseline="0"/>
          </a:p>
          <a:p>
            <a:r>
              <a:rPr lang="nb-NO" baseline="0"/>
              <a:t>Hvis Rådmannen blir </a:t>
            </a:r>
            <a:r>
              <a:rPr lang="nb-NO" u="none" baseline="0"/>
              <a:t>oppmerksom på faktiske eller rettslige forhold som har sentral betydning for iverksettelse av vedtaket, skal han eller hun gjøre det folkevalgte organet oppmerksom på det på en egnet </a:t>
            </a:r>
            <a:r>
              <a:rPr lang="nb-NO" u="sng" baseline="0"/>
              <a:t>måte</a:t>
            </a:r>
            <a:r>
              <a:rPr lang="nb-NO" baseline="0"/>
              <a:t>. Ulike grunner til at slike opplysninger kan dukke opp. Det folkevalgte organet må gjøres oppmerksom på dette – kan endre organets vurdering av saken og dermed vedtaket. Opplysninger av sentralt betydning for gjennomføring av vedtaket. Lovgiver har ikke tatt stilling til om det innebærer en plikt eller rett til å utsette gjennomføringen av vedtaket hvis spørsmål av sentral betydning dukker opp – konkret vurdering av vedtakets art, hvilke problemer en utsettelse medfører, om det er alvorlig lovstrid osv.</a:t>
            </a:r>
          </a:p>
          <a:p>
            <a:endParaRPr lang="nb-NO" baseline="0"/>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22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Kommunestyret er det øverste organ og treffer vedtak på vegne av kommunen</a:t>
            </a:r>
          </a:p>
          <a:p>
            <a:r>
              <a:rPr lang="nb-NO"/>
              <a:t>Kommunestyret kan </a:t>
            </a:r>
            <a:r>
              <a:rPr lang="nb-NO" b="1"/>
              <a:t>delegere myndighet internt </a:t>
            </a:r>
            <a:r>
              <a:rPr lang="nb-NO"/>
              <a:t>innenfor rammene av kommuneloven og annen lov</a:t>
            </a:r>
          </a:p>
          <a:p>
            <a:r>
              <a:rPr lang="nb-NO"/>
              <a:t>Vedtaksmyndighet til andre folkevalgte organer hvis ikke annet følger av lov</a:t>
            </a:r>
          </a:p>
          <a:p>
            <a:r>
              <a:rPr lang="nb-NO"/>
              <a:t>Vedtaksmyndighet til enkeltpersoner kun i saker som ikke har prinsipiell betydning</a:t>
            </a:r>
          </a:p>
          <a:p>
            <a:r>
              <a:rPr lang="nb-NO" b="1"/>
              <a:t>Delegering</a:t>
            </a:r>
            <a:r>
              <a:rPr lang="nb-NO"/>
              <a:t> til andre rettssubjekter:</a:t>
            </a:r>
          </a:p>
          <a:p>
            <a:r>
              <a:rPr lang="nb-NO"/>
              <a:t>Saker som gjelder </a:t>
            </a:r>
            <a:r>
              <a:rPr lang="nb-NO" b="1"/>
              <a:t>lovpålagte oppgaver</a:t>
            </a:r>
            <a:r>
              <a:rPr lang="nb-NO"/>
              <a:t>: Kan delegeres så langt lovgivningen åpner for det</a:t>
            </a:r>
          </a:p>
          <a:p>
            <a:r>
              <a:rPr lang="nb-NO"/>
              <a:t>Andre saker kan kun delegeres hvis de ikke har prinsipiell betydning</a:t>
            </a:r>
          </a:p>
          <a:p>
            <a:endParaRPr lang="nb-NO"/>
          </a:p>
          <a:p>
            <a:r>
              <a:rPr lang="nb-NO"/>
              <a:t>Kommunestyret/fylkestinget skal behandle og vedta delegeringsreglementet innen utgangen av det første hele året i perioden</a:t>
            </a:r>
          </a:p>
          <a:p>
            <a:endParaRPr lang="nb-NO"/>
          </a:p>
          <a:p>
            <a:r>
              <a:rPr lang="nb-NO"/>
              <a:t>Prinsipiell betydning: Hva som ligger i uttrykket prinsipiell betydning, vil avhenge av vedtakets karakter og konsekvenser for kommunen, og ut fra kommunens størrelse, men også ut fra en vurdering av i hvilken utstrekning de viktige skjønnsmessige sider av den aktuelle avgjørelsen må anes klarlagt gjennom politisk vedtak. Formuleringen gir et vidt spillerom for kommunestyret til å vurdere hva som i det enkelte tilfelle anses forsvarlig og hensiktsmessig</a:t>
            </a:r>
          </a:p>
          <a:p>
            <a:endParaRPr lang="nb-NO"/>
          </a:p>
          <a:p>
            <a:r>
              <a:rPr lang="nb-NO"/>
              <a:t>Eksempel – eiendomsselskaper – kommunestyret stor myndighet til å definere hvilke salg som er prinsipielle.</a:t>
            </a:r>
          </a:p>
          <a:p>
            <a:endParaRPr lang="nb-NO"/>
          </a:p>
          <a:p>
            <a:r>
              <a:rPr lang="nb-NO"/>
              <a:t>Merk: Rådmannen</a:t>
            </a:r>
            <a:r>
              <a:rPr lang="nb-NO" baseline="0"/>
              <a:t> har gjennom kommuneloven fått direkte myndighet til </a:t>
            </a:r>
            <a:r>
              <a:rPr lang="nb-NO" baseline="0" err="1"/>
              <a:t>f.eks</a:t>
            </a:r>
            <a:r>
              <a:rPr lang="nb-NO" baseline="0"/>
              <a:t> løpende personalansvar. Her har ikke kommunestyret mulighet til å delegere – eller «ta tilbake» - eks personalansvar, tilsettinger mv. Kommuneloven § 13 blant annet. Se for øvrig foiler knyttet til samspill med administrasjonen. </a:t>
            </a:r>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9DEA7B-8050-4C51-A94A-D811C2FEA58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468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50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055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7255-0CFB-4D55-8D49-412A1C182DD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4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4775" y="733425"/>
            <a:ext cx="6515100" cy="3665538"/>
          </a:xfrm>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Samspillet mellom folkevalgte organer og administrasjonen forutsetter en kontinuerlig og god rolleavklaring og respekt for hverandres roller.</a:t>
            </a:r>
          </a:p>
          <a:p>
            <a:r>
              <a:rPr lang="nb-NO" sz="1200" kern="1200">
                <a:solidFill>
                  <a:schemeClr val="tx1"/>
                </a:solidFill>
                <a:effectLst/>
                <a:latin typeface="+mn-lt"/>
                <a:ea typeface="+mn-ea"/>
                <a:cs typeface="+mn-cs"/>
              </a:rPr>
              <a:t>Det er et godt råd å etablere en god styringsdialog mellom folkevalgte og administrasjon så tidlig som mulig. Det er behov for gode styringsverktøy, som synliggjør hva som skal leveres. Videre er det viktig å utvikle formelle arenaer for utveksling av informasjon. Det gjelder å spille hverandre gode. Det å være en dyktig folkevalgt er ingen soloprestasjon. Det skjer alltid i samspill med andre folkevalgte og med administrasjonen. Legg vekt på det dere får til, og bygg videre på det.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Kommunedirektøren er en sentral aktør i styringsdialogen mellom de folkevalgte og administrasjonen. Han eller hun må bidra til å bygge tillit og legge til rette for en god dialog. Kommunedirektørens oppgave blir å innhente balansert og helhetlig informasjon til de folkevalgte. Som folkevalgt må du sette deg inn i denne styringsinformasjonen og forholde deg aktivt til 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Politiske føringer gis til kommunedirektøren fra formelle folkevalgte organer gjennom vedtak. Du må også alltid huske på at du styrer som medlem av kommunestyret/fylkestinget eller et utvalg eller en komité. Som enkeltpolitiker må du gjerne komme med politiske utspill, men du kan ikke utøve arbeidsgiverrollen eller styringsrollen utenfor det folkevalgte organet som har myndighet til det.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God og «riktig» informasjon om kommunens eller fylkeskommunens virksomhet og leveranser er en viktig betingelse for å kunne utøve godt folkevalgt lederskap. Det kan lett bli et underskudd av informasjon til de folkevalgte hvis man ikke har gode nok rutiner for rapportering. I tillegg må det være møteplasser for samtaler mellom de folkevalgte og administrasjonen. God styringsinformasjon viser ikke bare hva ytelsene koster, men også hvilke effekter de har på innbyggerne. Penger er viktig, men de er bare et virkemiddel for å skape gode tjenester i et samfunn i utvikling. Sørg derfor for å skaffe deg oversikt over resultater og mål for de ulike delene av den kommunale forvaltningen! Hvordan er kvaliteten i eldreomsorgen? Hvor fornøyd er foreldrene og elevene i skolen? Hvor lang er saksbehandlingstiden for byggesaker?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Kommunedirektøren bør jevnlig gi de folkevalgte informasjon om tilstanden i administrasjonen og tjenesteproduksjonen. Slik informasjon gis som regel i formaliserte, skriftlige rapporter. Spørsmålet er ofte ikke om informasjonen skal gis til de folkevalgte, men om hvem som skal styre informasjonen. Det er derfor viktig at kommunedirektøren tar aktive grep for å synliggjøre åpenhet og vilje til strukturert informasjonsflyt. Kommunedirektøren bør se til at hele kommunestyret eller fylkestinget får tilgang til samme informasjon.</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A0E2F-25FD-4357-97DE-FE986F9BB3D5}"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77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kern="1200">
                <a:solidFill>
                  <a:schemeClr val="tx1"/>
                </a:solidFill>
                <a:effectLst/>
                <a:latin typeface="+mn-lt"/>
                <a:ea typeface="+mn-ea"/>
                <a:cs typeface="+mn-cs"/>
              </a:rPr>
              <a:t>Det er positivt ved ny kommunelov, at ny kommunelov har et arbeidsgiverperspektiv</a:t>
            </a:r>
            <a:r>
              <a:rPr lang="nb-NO" sz="1200" kern="1200" baseline="0">
                <a:solidFill>
                  <a:schemeClr val="tx1"/>
                </a:solidFill>
                <a:effectLst/>
                <a:latin typeface="+mn-lt"/>
                <a:ea typeface="+mn-ea"/>
                <a:cs typeface="+mn-cs"/>
              </a:rPr>
              <a:t> ved at det er </a:t>
            </a:r>
            <a:r>
              <a:rPr lang="nb-NO" sz="1200" kern="1200">
                <a:solidFill>
                  <a:schemeClr val="tx1"/>
                </a:solidFill>
                <a:effectLst/>
                <a:latin typeface="+mn-lt"/>
                <a:ea typeface="+mn-ea"/>
                <a:cs typeface="+mn-cs"/>
              </a:rPr>
              <a:t>lovfestet at kommunedirektøren har det løpende personalansvaret</a:t>
            </a:r>
          </a:p>
          <a:p>
            <a:endParaRPr lang="nb-NO" sz="1200" kern="1200">
              <a:solidFill>
                <a:schemeClr val="tx1"/>
              </a:solidFill>
              <a:effectLst/>
              <a:latin typeface="+mn-lt"/>
              <a:ea typeface="+mn-ea"/>
              <a:cs typeface="+mn-cs"/>
            </a:endParaRPr>
          </a:p>
          <a:p>
            <a:pPr marL="171450" indent="-171450">
              <a:buFont typeface="Arial" panose="020B0604020202020204" pitchFamily="34" charset="0"/>
              <a:buChar char="•"/>
            </a:pPr>
            <a:r>
              <a:rPr lang="nb-NO" sz="1200" kern="1200">
                <a:solidFill>
                  <a:schemeClr val="tx1"/>
                </a:solidFill>
                <a:effectLst/>
                <a:latin typeface="+mn-lt"/>
                <a:ea typeface="+mn-ea"/>
                <a:cs typeface="+mn-cs"/>
              </a:rPr>
              <a:t>Det at kommunelov har et arbeidsgiverperspektiv</a:t>
            </a:r>
            <a:r>
              <a:rPr lang="nb-NO" sz="1200" kern="1200" baseline="0">
                <a:solidFill>
                  <a:schemeClr val="tx1"/>
                </a:solidFill>
                <a:effectLst/>
                <a:latin typeface="+mn-lt"/>
                <a:ea typeface="+mn-ea"/>
                <a:cs typeface="+mn-cs"/>
              </a:rPr>
              <a:t> skulle i og for seg bare mangle: </a:t>
            </a:r>
            <a:r>
              <a:rPr lang="nb-NO" sz="1200" kern="1200">
                <a:solidFill>
                  <a:schemeClr val="tx1"/>
                </a:solidFill>
                <a:effectLst/>
                <a:latin typeface="+mn-lt"/>
                <a:ea typeface="+mn-ea"/>
                <a:cs typeface="+mn-cs"/>
              </a:rPr>
              <a:t>Kommuner og fylkeskommuner er store arbeidsgivere, drøye 70 prosent av budsjettene går</a:t>
            </a:r>
            <a:r>
              <a:rPr lang="nb-NO" sz="1200" kern="1200" baseline="0">
                <a:solidFill>
                  <a:schemeClr val="tx1"/>
                </a:solidFill>
                <a:effectLst/>
                <a:latin typeface="+mn-lt"/>
                <a:ea typeface="+mn-ea"/>
                <a:cs typeface="+mn-cs"/>
              </a:rPr>
              <a:t> til lønnsmidler</a:t>
            </a:r>
            <a:r>
              <a:rPr lang="nb-NO" sz="1200" kern="1200">
                <a:solidFill>
                  <a:schemeClr val="tx1"/>
                </a:solidFill>
                <a:effectLst/>
                <a:latin typeface="+mn-lt"/>
                <a:ea typeface="+mn-ea"/>
                <a:cs typeface="+mn-cs"/>
              </a:rPr>
              <a:t>, med medarbeidere som leverer sentrale velferdstjenester og løser oppgaver til beste for innbyggerne. </a:t>
            </a:r>
          </a:p>
          <a:p>
            <a:endParaRPr lang="nb-NO" sz="1200" kern="1200">
              <a:solidFill>
                <a:schemeClr val="tx1"/>
              </a:solidFill>
              <a:effectLst/>
              <a:latin typeface="+mn-lt"/>
              <a:ea typeface="+mn-ea"/>
              <a:cs typeface="+mn-cs"/>
            </a:endParaRPr>
          </a:p>
          <a:p>
            <a:pPr marL="171450" indent="-171450">
              <a:buFont typeface="Arial" panose="020B0604020202020204" pitchFamily="34" charset="0"/>
              <a:buChar char="•"/>
            </a:pPr>
            <a:r>
              <a:rPr lang="nb-NO" sz="1200" kern="1200">
                <a:solidFill>
                  <a:schemeClr val="tx1"/>
                </a:solidFill>
                <a:effectLst/>
                <a:latin typeface="+mn-lt"/>
                <a:ea typeface="+mn-ea"/>
                <a:cs typeface="+mn-cs"/>
              </a:rPr>
              <a:t>Hvordan kommunene løser arbeidsgiverrollen har selvsagt også stor betydning for innbyggernes oppfatning av lokaldemokratiet, herunder</a:t>
            </a:r>
            <a:r>
              <a:rPr lang="nb-NO" sz="1200" kern="1200" baseline="0">
                <a:solidFill>
                  <a:schemeClr val="tx1"/>
                </a:solidFill>
                <a:effectLst/>
                <a:latin typeface="+mn-lt"/>
                <a:ea typeface="+mn-ea"/>
                <a:cs typeface="+mn-cs"/>
              </a:rPr>
              <a:t> på</a:t>
            </a:r>
            <a:r>
              <a:rPr lang="nb-NO" sz="1200" kern="1200">
                <a:solidFill>
                  <a:schemeClr val="tx1"/>
                </a:solidFill>
                <a:effectLst/>
                <a:latin typeface="+mn-lt"/>
                <a:ea typeface="+mn-ea"/>
                <a:cs typeface="+mn-cs"/>
              </a:rPr>
              <a:t> kvalitet på tjenester som gis og generelt hvordan man løser de arbeidsgiverutfordringene</a:t>
            </a:r>
            <a:r>
              <a:rPr lang="nb-NO" sz="1200" kern="1200" baseline="0">
                <a:solidFill>
                  <a:schemeClr val="tx1"/>
                </a:solidFill>
                <a:effectLst/>
                <a:latin typeface="+mn-lt"/>
                <a:ea typeface="+mn-ea"/>
                <a:cs typeface="+mn-cs"/>
              </a:rPr>
              <a:t> man har.</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65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Lede, utøves individuelt og kollegialt</a:t>
            </a:r>
          </a:p>
          <a:p>
            <a:r>
              <a:rPr lang="nb-NO"/>
              <a:t>Representere,</a:t>
            </a:r>
            <a:r>
              <a:rPr lang="nb-NO" baseline="0"/>
              <a:t> </a:t>
            </a:r>
            <a:r>
              <a:rPr lang="nb-NO"/>
              <a:t>utøves individuelt og kollegialt</a:t>
            </a:r>
          </a:p>
          <a:p>
            <a:r>
              <a:rPr lang="nb-NO"/>
              <a:t>Arbeidsgiver, utøves kollegialt</a:t>
            </a:r>
          </a:p>
          <a:p>
            <a:r>
              <a:rPr lang="nb-NO"/>
              <a:t>Lede, utøves kollegialt</a:t>
            </a:r>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5BB20C-C4AD-45A9-A5AD-C4A0962279A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39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22447">
              <a:defRPr/>
            </a:pPr>
            <a:r>
              <a:rPr lang="nb-NO" b="1"/>
              <a:t>Hovedavtalen er «arbeidslivets grunnlov» og legger rammene for forhandlinger og samarbeid</a:t>
            </a:r>
            <a:r>
              <a:rPr lang="nb-NO" b="1" baseline="0"/>
              <a:t> mellom arbeidsgiver- og </a:t>
            </a:r>
            <a:r>
              <a:rPr lang="nb-NO" b="1" baseline="0" err="1"/>
              <a:t>arbeidstakerorgnaisasjonene</a:t>
            </a:r>
            <a:r>
              <a:rPr lang="nb-NO" b="1" baseline="0"/>
              <a:t> og for samarbeid og medbestemmelse for tillitsvalgte og medarbeidere i den enkelte virksomhet. </a:t>
            </a:r>
            <a:endParaRPr lang="nb-NO" b="1"/>
          </a:p>
          <a:p>
            <a:pPr defTabSz="922447">
              <a:defRPr/>
            </a:pPr>
            <a:r>
              <a:rPr lang="nb-NO" b="1"/>
              <a:t>Kommunene og fylkeskommunene</a:t>
            </a:r>
            <a:r>
              <a:rPr lang="nb-NO" b="1" baseline="0"/>
              <a:t> </a:t>
            </a:r>
            <a:r>
              <a:rPr lang="nb-NO" b="1"/>
              <a:t>styres</a:t>
            </a:r>
            <a:r>
              <a:rPr lang="nb-NO" b="1" baseline="0"/>
              <a:t> av folkevalgte</a:t>
            </a:r>
            <a:endParaRPr lang="nb-NO" baseline="0"/>
          </a:p>
          <a:p>
            <a:pPr marL="172959" indent="-172959" defTabSz="922447">
              <a:buFont typeface="Arial" panose="020B0604020202020204" pitchFamily="34" charset="0"/>
              <a:buChar char="•"/>
              <a:defRPr/>
            </a:pPr>
            <a:r>
              <a:rPr lang="nb-NO">
                <a:effectLst/>
              </a:rPr>
              <a:t>Innbyggerne</a:t>
            </a:r>
            <a:r>
              <a:rPr lang="nb-NO" baseline="0">
                <a:effectLst/>
              </a:rPr>
              <a:t> har gjennom valg gitt noen (innbyggere) fullmakt til å bestemme en del ting på deres vegne – kommunestyret/fylkestinget. </a:t>
            </a:r>
          </a:p>
          <a:p>
            <a:pPr marL="172959" indent="-172959" defTabSz="922447">
              <a:buFont typeface="Arial" panose="020B0604020202020204" pitchFamily="34" charset="0"/>
              <a:buChar char="•"/>
              <a:defRPr/>
            </a:pPr>
            <a:endParaRPr lang="nb-NO" b="1" baseline="0"/>
          </a:p>
          <a:p>
            <a:r>
              <a:rPr lang="nb-NO" b="1" baseline="0"/>
              <a:t>Kommunedirektøren har det løpende personalansvaret og delegeres fullmakter knyttet til å utøve arbeidsgiverrollen. </a:t>
            </a:r>
            <a:r>
              <a:rPr lang="nb-NO" b="0" baseline="0"/>
              <a:t>Det er drøftingsplikt for innstillinger til kommunestyret og fremleggelse av benkeforslag.</a:t>
            </a:r>
          </a:p>
          <a:p>
            <a:pPr lvl="1"/>
            <a:r>
              <a:rPr lang="nb-NO" sz="1200" b="0" kern="1200">
                <a:solidFill>
                  <a:schemeClr val="tx1"/>
                </a:solidFill>
                <a:effectLst/>
                <a:latin typeface="+mn-lt"/>
                <a:ea typeface="+mn-ea"/>
                <a:cs typeface="+mn-cs"/>
              </a:rPr>
              <a:t>Eksempel</a:t>
            </a:r>
            <a:r>
              <a:rPr lang="nb-NO" sz="1200" b="0" kern="1200" baseline="0">
                <a:solidFill>
                  <a:schemeClr val="tx1"/>
                </a:solidFill>
                <a:effectLst/>
                <a:latin typeface="+mn-lt"/>
                <a:ea typeface="+mn-ea"/>
                <a:cs typeface="+mn-cs"/>
              </a:rPr>
              <a:t> - </a:t>
            </a:r>
            <a:r>
              <a:rPr lang="nb-NO" sz="1200" b="0" kern="1200">
                <a:solidFill>
                  <a:schemeClr val="tx1"/>
                </a:solidFill>
                <a:effectLst/>
                <a:latin typeface="+mn-lt"/>
                <a:ea typeface="+mn-ea"/>
                <a:cs typeface="+mn-cs"/>
              </a:rPr>
              <a:t>Sammendrag av Arbeidsrettens dom RD-2008-135:</a:t>
            </a:r>
          </a:p>
          <a:p>
            <a:pPr lvl="1"/>
            <a:r>
              <a:rPr lang="nb-NO" sz="1200" i="1" kern="1200">
                <a:solidFill>
                  <a:schemeClr val="tx1"/>
                </a:solidFill>
                <a:effectLst/>
                <a:latin typeface="+mn-lt"/>
                <a:ea typeface="+mn-ea"/>
                <a:cs typeface="+mn-cs"/>
              </a:rPr>
              <a:t>Hovedavtalen mellom KS og LO/Fagforbundet har i del B § 3-4 bestemmelser om plikt til drøfting ved endringer og omstillinger som vil få betydning for arbeidstakerne. Arbeidsgiver skal da «på et tidligst mulig tidspunkt» informere, drøfte og ta de tillitsvalgte med på råd. I sak nr. 4/2007 kom Arbeidsretten til at Moss kommune handlet i strid med § 3-4 bokstav b) ved å unnlate å gjennomføre drøfting med de tillitsvalgte før rådmannens innstilling om ny helse- og sosialplan ble avgitt. Denne mangelen kunne ikke anses «reparert» gjennom etterfølgende drøftinger. I sak nr. 5/2007 var det enighet om at fylkestingets vedtak om å be kontrollutvalget legge til rette for overføring av fylkesrevisjonens sekretariatet til </a:t>
            </a:r>
            <a:r>
              <a:rPr lang="nb-NO" sz="1200" i="1" kern="1200" err="1">
                <a:solidFill>
                  <a:schemeClr val="tx1"/>
                </a:solidFill>
                <a:effectLst/>
                <a:latin typeface="+mn-lt"/>
                <a:ea typeface="+mn-ea"/>
                <a:cs typeface="+mn-cs"/>
              </a:rPr>
              <a:t>KomSek</a:t>
            </a:r>
            <a:r>
              <a:rPr lang="nb-NO" sz="1200" i="1" kern="1200">
                <a:solidFill>
                  <a:schemeClr val="tx1"/>
                </a:solidFill>
                <a:effectLst/>
                <a:latin typeface="+mn-lt"/>
                <a:ea typeface="+mn-ea"/>
                <a:cs typeface="+mn-cs"/>
              </a:rPr>
              <a:t> Trøndelag IKS, gjaldt et tema som er drøftingsgjenstand etter § 3-4 bokstav b). Det forhold at overføringen av sekretariatet til ny arbeidsgiver ikke ble drøftet før vedtak om dette ble truffet i fylkestinget på grunnlag av et benkeforslag som ble fremsatt i møtet samme dag, kunne ikke anses som brudd på drøftingsplikten.</a:t>
            </a:r>
            <a:endParaRPr lang="nb-NO" sz="1200" kern="1200">
              <a:solidFill>
                <a:schemeClr val="tx1"/>
              </a:solidFill>
              <a:effectLst/>
              <a:latin typeface="+mn-lt"/>
              <a:ea typeface="+mn-ea"/>
              <a:cs typeface="+mn-cs"/>
            </a:endParaRPr>
          </a:p>
          <a:p>
            <a:endParaRPr lang="nb-NO" b="1" baseline="0"/>
          </a:p>
          <a:p>
            <a:endParaRPr lang="nb-NO" b="1" baseline="0"/>
          </a:p>
          <a:p>
            <a:r>
              <a:rPr lang="nb-NO" b="1" baseline="0"/>
              <a:t>Innenfor rammen av det lokalpolitiske demokratiet</a:t>
            </a:r>
          </a:p>
          <a:p>
            <a:pPr marL="172959" indent="-172959" defTabSz="922447">
              <a:buFont typeface="Arial" panose="020B0604020202020204" pitchFamily="34" charset="0"/>
              <a:buChar char="•"/>
              <a:defRPr/>
            </a:pPr>
            <a:r>
              <a:rPr lang="nb-NO">
                <a:effectLst/>
              </a:rPr>
              <a:t>Det bærende prinsippet for medbestemmelse i en politisk styrt virksomhet er at de ansatte i virksomheten ikke skal ha større mulighet for påvirkning i politiske spørsmål enn innbyggerne</a:t>
            </a:r>
            <a:r>
              <a:rPr lang="nb-NO" baseline="0">
                <a:effectLst/>
              </a:rPr>
              <a:t> (velgerne) </a:t>
            </a:r>
            <a:r>
              <a:rPr lang="nb-NO">
                <a:effectLst/>
              </a:rPr>
              <a:t>generelt. MEN:</a:t>
            </a:r>
            <a:r>
              <a:rPr lang="nb-NO" baseline="0">
                <a:effectLst/>
              </a:rPr>
              <a:t> D</a:t>
            </a:r>
            <a:r>
              <a:rPr lang="nb-NO">
                <a:effectLst/>
              </a:rPr>
              <a:t>e ansatte</a:t>
            </a:r>
            <a:r>
              <a:rPr lang="nb-NO" baseline="0">
                <a:effectLst/>
              </a:rPr>
              <a:t> har rette til medbestemmelse og medinnflytelse over sin arbeidssituasjon. De ansattes tillitsvalgte har dermed rett til medbestemmelse også i saker som til sist vil ende opp som politiske saker, hvis utfallet vil påvirke de ansattes arbeidssituasjon.</a:t>
            </a:r>
            <a:endParaRPr lang="nb-NO">
              <a:effectLst/>
            </a:endParaRPr>
          </a:p>
          <a:p>
            <a:endParaRPr lang="nb-NO" b="1" baseline="0"/>
          </a:p>
          <a:p>
            <a:r>
              <a:rPr lang="nb-NO" b="1" baseline="0"/>
              <a:t>Ansatte har medbestemmelse og medinnflytelse over egen arbeidssituasjon</a:t>
            </a:r>
            <a:endParaRPr lang="nb-NO" baseline="0"/>
          </a:p>
          <a:p>
            <a:pPr marL="172959" indent="-172959" defTabSz="922447">
              <a:buFont typeface="Arial" panose="020B0604020202020204" pitchFamily="34" charset="0"/>
              <a:buChar char="•"/>
              <a:defRPr/>
            </a:pPr>
            <a:r>
              <a:rPr lang="nb-NO">
                <a:effectLst/>
              </a:rPr>
              <a:t>Medbestemmelse og medinnflytelse</a:t>
            </a:r>
            <a:r>
              <a:rPr lang="nb-NO" baseline="0">
                <a:effectLst/>
              </a:rPr>
              <a:t> </a:t>
            </a:r>
            <a:r>
              <a:rPr lang="nb-NO">
                <a:effectLst/>
              </a:rPr>
              <a:t>må utøves innenfor rammen av gjeldende lov- og avtaleverk, jf., </a:t>
            </a:r>
            <a:r>
              <a:rPr lang="nb-NO" err="1">
                <a:effectLst/>
              </a:rPr>
              <a:t>aml</a:t>
            </a:r>
            <a:r>
              <a:rPr lang="nb-NO">
                <a:effectLst/>
              </a:rPr>
              <a:t>.</a:t>
            </a:r>
            <a:r>
              <a:rPr lang="nb-NO" baseline="0">
                <a:effectLst/>
              </a:rPr>
              <a:t> og HA. Medbestemmelsen og medinnflytelsen utøves </a:t>
            </a:r>
            <a:r>
              <a:rPr lang="nb-NO" baseline="0"/>
              <a:t>gjennom </a:t>
            </a:r>
            <a:r>
              <a:rPr lang="nb-NO" b="1" baseline="0"/>
              <a:t>1) </a:t>
            </a:r>
            <a:r>
              <a:rPr lang="nb-NO" b="0" baseline="0"/>
              <a:t>t</a:t>
            </a:r>
            <a:r>
              <a:rPr lang="nb-NO" baseline="0"/>
              <a:t>illitsvalgte </a:t>
            </a:r>
            <a:r>
              <a:rPr lang="nb-NO" b="1" baseline="0"/>
              <a:t>2) </a:t>
            </a:r>
            <a:r>
              <a:rPr lang="nb-NO" baseline="0"/>
              <a:t>partssammensatte utvalg  jf., ny </a:t>
            </a:r>
            <a:r>
              <a:rPr lang="nb-NO" baseline="0" err="1"/>
              <a:t>koml</a:t>
            </a:r>
            <a:r>
              <a:rPr lang="nb-NO" baseline="0"/>
              <a:t>. § 5-11 og HA del B § 4 </a:t>
            </a:r>
            <a:r>
              <a:rPr lang="nb-NO" b="1" baseline="0"/>
              <a:t>3)</a:t>
            </a:r>
            <a:r>
              <a:rPr lang="nb-NO" baseline="0"/>
              <a:t> andre utvalg (ad hoc-utvalg), jf., HA del B § 1-3 mv.   </a:t>
            </a:r>
          </a:p>
          <a:p>
            <a:endParaRPr lang="nb-NO" b="0" i="0" u="none" baseline="0"/>
          </a:p>
          <a:p>
            <a:r>
              <a:rPr lang="nb-NO" b="1" i="0" u="none" baseline="0"/>
              <a:t>Eksempler på hva kommunestyret kan vedta «innenfor rammen av det lokalpolitiske demokrati»</a:t>
            </a:r>
          </a:p>
          <a:p>
            <a:pPr marL="172959" indent="-172959">
              <a:buFont typeface="Arial" panose="020B0604020202020204" pitchFamily="34" charset="0"/>
              <a:buChar char="•"/>
            </a:pPr>
            <a:r>
              <a:rPr lang="nb-NO" i="0" u="none" baseline="0"/>
              <a:t>1) Kommunebudsjettet 2) Kommunestruktur (skole ol.) 3) Ansettelse av kommunedirektør 4) Nedleggelse og sammenslåing av virksomheter (skole ol.) 5) Sette ut tjenester (renhold ol.) 6) IKS-samarbeid (brann, IKT ol.) 7) Kommunesammenslåinger mv.   - men de tillitsvalgte har rett til reell medbestemmelse etter Hovedavtalens regler i prosessen før beslutningene tas.</a:t>
            </a:r>
          </a:p>
          <a:p>
            <a:pPr marL="172959" indent="-172959">
              <a:buFont typeface="Arial" panose="020B0604020202020204" pitchFamily="34" charset="0"/>
              <a:buChar char="•"/>
            </a:pPr>
            <a:endParaRPr lang="nb-NO" i="0" u="none" baseline="0"/>
          </a:p>
          <a:p>
            <a:pPr marL="172959" indent="-172959">
              <a:buFont typeface="Arial" panose="020B0604020202020204" pitchFamily="34" charset="0"/>
              <a:buChar char="•"/>
            </a:pPr>
            <a:endParaRPr lang="nb-NO" i="0" u="none" baseline="0"/>
          </a:p>
          <a:p>
            <a:pPr marL="172959" indent="-172959">
              <a:buFont typeface="Arial" panose="020B0604020202020204" pitchFamily="34" charset="0"/>
              <a:buChar char="•"/>
            </a:pPr>
            <a:endParaRPr lang="nb-NO" i="0" u="none" baseline="0"/>
          </a:p>
          <a:p>
            <a:pPr marL="172959" indent="-172959">
              <a:buFont typeface="Arial" panose="020B0604020202020204" pitchFamily="34" charset="0"/>
              <a:buChar char="•"/>
            </a:pPr>
            <a:endParaRPr lang="nb-NO" i="0" u="none" baseline="0"/>
          </a:p>
        </p:txBody>
      </p:sp>
      <p:sp>
        <p:nvSpPr>
          <p:cNvPr id="4" name="Plassholder for top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Plassholder for dato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702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Budskap:</a:t>
            </a:r>
          </a:p>
          <a:p>
            <a:pPr marL="171450" indent="-171450">
              <a:buFont typeface="Arial"/>
              <a:buChar char="•"/>
            </a:pPr>
            <a:r>
              <a:rPr lang="nb-NO" b="1">
                <a:cs typeface="Calibri"/>
              </a:rPr>
              <a:t>Ny kommunelov gir en tydelig ansvarsfordeling: kommunestyret har det overordnede arbeidsgiveransvaret, mens kommunedirektøren har det løpende </a:t>
            </a:r>
            <a:r>
              <a:rPr lang="nb-NO">
                <a:cs typeface="Calibri"/>
              </a:rPr>
              <a:t>(</a:t>
            </a:r>
            <a:r>
              <a:rPr lang="nb-NO"/>
              <a:t>ansvaret for alle ansettelser, oppsigelser, permisjoner og å fastsette lønn til den enkelte medarbeider</a:t>
            </a:r>
            <a:r>
              <a:rPr lang="nb-NO">
                <a:cs typeface="Calibri"/>
              </a:rPr>
              <a:t>). </a:t>
            </a:r>
            <a:r>
              <a:rPr lang="nb-NO" b="1">
                <a:cs typeface="Calibri"/>
              </a:rPr>
              <a:t>Dette ansvaret og myndigheten kan ikke kommunestyret "ta vekk" fra kommunedirektøren. Den er lovfestet. </a:t>
            </a:r>
          </a:p>
          <a:p>
            <a:pPr marL="171450" indent="-171450">
              <a:buFont typeface="Arial"/>
              <a:buChar char="•"/>
            </a:pPr>
            <a:r>
              <a:rPr lang="nb-NO" b="1"/>
              <a:t>Folkevalgt organ kan etter kommuneloven av 2018 ikke blande seg inn i hvordan kommunedirektøren utøver det løpende personalansvaret. For eksempel betyr dette at folkevalgt organ ikke har en rolle i ansettelsesprosesser, oppsigelsessaker og lønnsforhandlinger. </a:t>
            </a:r>
            <a:endParaRPr lang="nb-NO" b="1">
              <a:cs typeface="Calibri"/>
            </a:endParaRPr>
          </a:p>
          <a:p>
            <a:pPr marL="171450" indent="-171450">
              <a:buFont typeface="Arial"/>
              <a:buChar char="•"/>
            </a:pPr>
            <a:r>
              <a:rPr lang="nb-NO" b="1">
                <a:cs typeface="Calibri"/>
              </a:rPr>
              <a:t>Betyr det at kommunestyret ikke trenger å bry seg så mye om arbeidsgiverspørsmålet? NEI! </a:t>
            </a:r>
            <a:r>
              <a:rPr lang="nb-NO" b="1"/>
              <a:t>Det at kommunelov har et arbeidsgiverperspektiv skulle i og for seg bare mangle: Kommuner og fylkeskommuner er store arbeidsgivere, drøye 70 prosent av budsjettene går til lønnsmidler, med medarbeidere som leverer sentrale velferdstjenester og løser oppgaver til beste for innbyggerne. </a:t>
            </a:r>
            <a:endParaRPr lang="nb-NO" b="1">
              <a:cs typeface="Calibri"/>
            </a:endParaRPr>
          </a:p>
          <a:p>
            <a:pPr marL="171450" indent="-171450">
              <a:buFont typeface="Arial"/>
              <a:buChar char="•"/>
            </a:pPr>
            <a:endParaRPr lang="nb-NO">
              <a:cs typeface="Calibri"/>
            </a:endParaRPr>
          </a:p>
          <a:p>
            <a:endParaRPr lang="nb-NO">
              <a:cs typeface="Calibri"/>
            </a:endParaRPr>
          </a:p>
          <a:p>
            <a:endParaRPr lang="nb-NO"/>
          </a:p>
          <a:p>
            <a:r>
              <a:rPr lang="nb-NO"/>
              <a:t>I arbeidsgiverrollen er det viktig at kommunestyret/ eller fylkestinget er konsensusorientert, langsiktig og strategisk. I samarbeid med arbeidstakerorganisasjonene utgjør Kommunestyret/ eller fylkestinget og kommunedirektøren, utgjør sammen den ene parten, arbeidsgiversiden, i samarbeidet med arbeidstakerorganisasjonene. De tillitsvalgte i de ansattes organisasjoner representerer medlemmene. Innenfor rammen av det lokalpolitiske demokratiet regulerer kommuneloven og Hovedavtalen de tillitsvalgtes rett og plikt til medvirkning i spørsmål som angår forholdet mellom arbeidsgiveren og arbeidstakerne. Ved at Hovedavtalen er rammepreget, bør kommunedirektøren og de tillitsvalgte avklare nærmere hvordan medinnflytelsen skal praktiseres på alle nivå i kommunen eller fylkeskommunen og rutiner for medvirkning må derfor fastsettes i den enkelte kommune. Medvirkningsprosessen må ikke undergrave kommunedirektørens daglige arbeidsgiveransvar og styringsrett. På samme måte må det ved delegeringsreglement avklares nærmere hvilke oppgaver som skal behandles i det partssammensatte utvalget (administrasjonsutvalg). I henhold til kommuneloven skal utvalget behandle saker som gjelder forholdet mellom de ansatte og kommunen eller fylkeskommunen som arbeidsgiver. Utvalgets oppgaver er også nærmere regulert i hovedavtalen. , som er hjemlet både i kommuneloven og i Hovedavtalen.</a:t>
            </a:r>
            <a:endParaRPr lang="nb-NO">
              <a:cs typeface="Calibri"/>
            </a:endParaRPr>
          </a:p>
          <a:p>
            <a:r>
              <a:rPr lang="nb-NO"/>
              <a:t>Kommuneloven gir kommunedirektøren et lovfestet ansvar for det løpende personalansvar. Det helhetlige ledelsesansvaret er ved lovendringen tydeliggjort, og det lovfestede ansvaret bidrar til å styrke det grunnleggende skillet mellom de folkevalgte og administrasjonen. Kommunestyret eller fylkestinget – som kollegium – har likevel fortsatt et overordnet ansvar som arbeidsgiver. Men når myndigheten er lagt direkte til kommunedirektøren ved lov, kan myndigheten ikke fratas kommunedirektøren. Det kan eksempelvis ikke bestemmes at oppsigelse eller/ avskjed skal vedtas av et folkevalgt organ. Lovendringen innebærer med andre ord en klar rollefordeling mellom folkevalgt nivå og administrasjonen. Folkevalgt organ kan etter kommuneloven av 2018 ikke blande seg inn i hvordan kommunedirektøren utøver det løpende personalansvaret. For eksempel betyr dette at folkevalgt organ ikke har en rolle i ansettelsesprosesser, oppsigelsessaker og lønnsforhandlinger. Omvendt skal heller ikke kommunedirektøren fremme slike saker for et folkevalgte organ fordi denne selv ikke skal avgjøre. Ansvaret for å avgjøre slike saker ligger hos kommunedirektøren.</a:t>
            </a:r>
            <a:endParaRPr lang="nb-NO">
              <a:cs typeface="Calibri"/>
            </a:endParaRPr>
          </a:p>
          <a:p>
            <a:r>
              <a:rPr lang="nb-NO"/>
              <a:t>Hvor stramt kommunestyret eller fylkestinget ønsker å styre gjennom arbeidsgiverstrategier og vedtak, eller hvilket handlingsrom som gis kommunedirektøren, vil variere.</a:t>
            </a:r>
            <a:endParaRPr lang="nb-NO">
              <a:cs typeface="Calibri"/>
            </a:endParaRPr>
          </a:p>
          <a:p>
            <a:r>
              <a:rPr lang="nb-NO"/>
              <a:t>Å vedta organisasjonsstrukturen for kommunens eller fylkeskommunens administrasjon ligger etter loven hos kommunestyret eller fylkestinget. Det samme gjelder å bestemme antall stillinger innenfor hvert arbeidsområde. </a:t>
            </a:r>
            <a:endParaRPr lang="nb-NO">
              <a:cs typeface="Calibri"/>
            </a:endParaRPr>
          </a:p>
          <a:p>
            <a:r>
              <a:rPr lang="nb-NO"/>
              <a:t>Kommunedirektørens ansvar for administrasjonen innebærer at kommunedirektøren har ansvar for de som er ansatt i administrasjonen, og samt at de rette personene blir ansatt. Det er kommunedirektøren som er nærmest til blant annet å vurdere hvilken kompetanse som trengs for å følge opp og gjennomføre de politiske vedtak som treffes. Kommunedirektøren skal sørge for at de vedtak som treffes av dere som er folkevalgte, blir fulgt opp, og vil gjennom å ha ansvar for det løpende personalansvaret, styre og lede dette. Kommunedirektøren er den som sørger for at omstillinger iverksettes, og beslutter oppsigelse om nødvendig. Det er kommunedirektøren som må håndtere og følge opp sykefravær, mens dere folkevalgte kan vedta strategier for å få ned et høyt sykefravær.</a:t>
            </a:r>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876416-C20E-4F99-B571-2401E07CE2E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6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defRPr/>
            </a:pPr>
            <a:r>
              <a:rPr lang="nb-NO">
                <a:solidFill>
                  <a:prstClr val="black"/>
                </a:solidFill>
              </a:rPr>
              <a:t>Kommunedirektøren foretar alle ansettelser</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Treffer vedtak om advarsler og suspensjon</a:t>
            </a:r>
          </a:p>
          <a:p>
            <a:pPr marL="171450" indent="-171450">
              <a:buFont typeface="Arial" panose="020B0604020202020204" pitchFamily="34" charset="0"/>
              <a:buChar cha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Treffer vedtak i alle oppsigelsessaker</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Behandler og vedtar alle permisjonssøknader</a:t>
            </a:r>
          </a:p>
          <a:p>
            <a:pPr marL="171450" indent="-171450">
              <a:buFont typeface="Arial" panose="020B0604020202020204" pitchFamily="34" charset="0"/>
              <a:buChar cha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Har ansvaret for sykefraværsoppfølging og treffer vedtak knyttet til sykefravær. Det er kommunedirektøren som må håndtere og følge opp sykefravær</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Fastsetter lønn, men innenfor mandat/budsjett gitt av folkevalgt organ</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Innkjøp kan besluttes innenfor budsjettrammene og forutsatt at anskaffelsesregelverket følges. </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Viktig at kommunestyret vedtar et budsjett som gir kommunedirektøren best mulig handlingsrom</a:t>
            </a:r>
          </a:p>
          <a:p>
            <a:pP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Hva som ligger til det løpende personalansvaret må ses i sammenheng med budsjett.</a:t>
            </a:r>
          </a:p>
          <a:p>
            <a:pPr marL="171450" indent="-171450">
              <a:buFont typeface="Arial" panose="020B0604020202020204" pitchFamily="34" charset="0"/>
              <a:buChar char="•"/>
              <a:defRPr/>
            </a:pPr>
            <a:endParaRPr lang="nb-NO">
              <a:solidFill>
                <a:prstClr val="black"/>
              </a:solidFill>
            </a:endParaRPr>
          </a:p>
          <a:p>
            <a:pPr>
              <a:defRPr/>
            </a:pPr>
            <a:r>
              <a:rPr lang="nb-NO">
                <a:solidFill>
                  <a:prstClr val="black"/>
                </a:solidFill>
              </a:rPr>
              <a:t>Er det  utenfor budsjett, er vi utenfor de beslutninger kommunedirektøren kan treffe uten delegasjon.</a:t>
            </a:r>
          </a:p>
          <a:p>
            <a:pPr marL="171450" indent="-171450">
              <a:buFont typeface="Arial" panose="020B0604020202020204" pitchFamily="34" charset="0"/>
              <a:buChar char="•"/>
              <a:defRPr/>
            </a:pPr>
            <a:endParaRPr lang="nb-NO">
              <a:solidFill>
                <a:prstClr val="black"/>
              </a:solidFill>
            </a:endParaRPr>
          </a:p>
          <a:p>
            <a:pPr marL="171450" indent="-171450">
              <a:buFont typeface="Arial" panose="020B0604020202020204" pitchFamily="34" charset="0"/>
              <a:buChar char="•"/>
              <a:defRPr/>
            </a:pPr>
            <a:r>
              <a:rPr lang="nb-NO">
                <a:solidFill>
                  <a:prstClr val="black"/>
                </a:solidFill>
              </a:rPr>
              <a:t>KS anbefaler at arbeidsgiverpolitikken også omfatter en lokal lønnspolitikk. Folkevalgte gir rammer gjennom mandat, men deltar ikke i lokale forhandlinger. </a:t>
            </a:r>
          </a:p>
          <a:p>
            <a:pPr>
              <a:defRPr/>
            </a:pPr>
            <a:endParaRPr lang="nb-NO">
              <a:solidFill>
                <a:prstClr val="black"/>
              </a:solidFill>
            </a:endParaRPr>
          </a:p>
          <a:p>
            <a:pPr>
              <a:defRPr/>
            </a:pPr>
            <a:endParaRPr lang="nb-NO">
              <a:solidFill>
                <a:prstClr val="black"/>
              </a:solidFill>
            </a:endParaRPr>
          </a:p>
          <a:p>
            <a:pPr>
              <a:defRPr/>
            </a:pPr>
            <a:r>
              <a:rPr lang="nb-NO">
                <a:solidFill>
                  <a:prstClr val="black"/>
                </a:solidFill>
              </a:rPr>
              <a:t>Husk: Kommunedirektøren kan delegere myndighet</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03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nb-NO">
              <a:solidFill>
                <a:prstClr val="black"/>
              </a:solidFill>
            </a:endParaRPr>
          </a:p>
          <a:p>
            <a:pPr>
              <a:defRPr/>
            </a:pPr>
            <a:r>
              <a:rPr lang="nb-NO">
                <a:solidFill>
                  <a:prstClr val="black"/>
                </a:solidFill>
              </a:rPr>
              <a:t>Det ligger til kommunestyret å vedta:</a:t>
            </a:r>
          </a:p>
          <a:p>
            <a:pPr>
              <a:defRPr/>
            </a:pPr>
            <a:endParaRPr lang="nb-NO">
              <a:solidFill>
                <a:prstClr val="black"/>
              </a:solidFill>
            </a:endParaRPr>
          </a:p>
          <a:p>
            <a:pPr>
              <a:defRPr/>
            </a:pPr>
            <a:r>
              <a:rPr lang="nb-NO">
                <a:solidFill>
                  <a:prstClr val="black"/>
                </a:solidFill>
              </a:rPr>
              <a:t>1) Arbeidsgiverstrategier</a:t>
            </a:r>
          </a:p>
          <a:p>
            <a:pPr>
              <a:defRPr/>
            </a:pPr>
            <a:endParaRPr lang="nb-NO">
              <a:solidFill>
                <a:prstClr val="black"/>
              </a:solidFill>
            </a:endParaRPr>
          </a:p>
          <a:p>
            <a:pPr>
              <a:defRPr/>
            </a:pPr>
            <a:r>
              <a:rPr lang="nb-NO">
                <a:solidFill>
                  <a:prstClr val="black"/>
                </a:solidFill>
              </a:rPr>
              <a:t>En arbeidsgiverstrategi er en plan som skal bidra til å konkretisere og realisere arbeidsgiverpolitikken gjennom en beskrivelse av nå-situasjonen, prioriterte mål og tiltak. </a:t>
            </a:r>
          </a:p>
          <a:p>
            <a:pPr>
              <a:defRPr/>
            </a:pPr>
            <a:r>
              <a:rPr lang="nb-NO">
                <a:solidFill>
                  <a:prstClr val="black"/>
                </a:solidFill>
              </a:rPr>
              <a:t>Temaene vil variere etter hvilke utfordringer og behov den enkelte kommune/fylkeskommune har. Det kan handle om ledelse, arbeidskraft og rekruttering, </a:t>
            </a:r>
            <a:r>
              <a:rPr lang="nb-NO" err="1">
                <a:solidFill>
                  <a:prstClr val="black"/>
                </a:solidFill>
              </a:rPr>
              <a:t>kompetansestyring</a:t>
            </a:r>
            <a:r>
              <a:rPr lang="nb-NO">
                <a:solidFill>
                  <a:prstClr val="black"/>
                </a:solidFill>
              </a:rPr>
              <a:t>, heltidskultur, sykefravær og inkludering, lokal lønnspolitikk m.m.</a:t>
            </a:r>
          </a:p>
          <a:p>
            <a:pPr>
              <a:defRPr/>
            </a:pPr>
            <a:r>
              <a:rPr lang="nb-NO" u="sng">
                <a:solidFill>
                  <a:prstClr val="black"/>
                </a:solidFill>
              </a:rPr>
              <a:t>Eks: </a:t>
            </a:r>
            <a:r>
              <a:rPr lang="nb-NO">
                <a:solidFill>
                  <a:prstClr val="black"/>
                </a:solidFill>
              </a:rPr>
              <a:t>Folkevalgte kan vedta strategier for å få ned et høyt sykefravær.</a:t>
            </a:r>
          </a:p>
          <a:p>
            <a:pPr marL="171450" indent="-171450">
              <a:buFont typeface="Arial" panose="020B0604020202020204" pitchFamily="34" charset="0"/>
              <a:buChar char="•"/>
              <a:defRPr/>
            </a:pPr>
            <a:endParaRPr lang="nb-NO">
              <a:solidFill>
                <a:prstClr val="black"/>
              </a:solidFill>
            </a:endParaRPr>
          </a:p>
          <a:p>
            <a:pPr>
              <a:defRPr/>
            </a:pPr>
            <a:endParaRPr lang="nb-NO">
              <a:solidFill>
                <a:prstClr val="black"/>
              </a:solidFill>
            </a:endParaRPr>
          </a:p>
          <a:p>
            <a:pPr>
              <a:defRPr/>
            </a:pPr>
            <a:r>
              <a:rPr lang="nb-NO">
                <a:solidFill>
                  <a:prstClr val="black"/>
                </a:solidFill>
              </a:rPr>
              <a:t>Kommunestyret har ansvaret for budsjettet og arbeidsgiverpolitikken.</a:t>
            </a:r>
          </a:p>
          <a:p>
            <a:pPr>
              <a:defRPr/>
            </a:pPr>
            <a:r>
              <a:rPr lang="nb-NO">
                <a:solidFill>
                  <a:prstClr val="black"/>
                </a:solidFill>
              </a:rPr>
              <a:t>Arbeidsgiverpolitikk vil for eksempel kunne omfatte ledelsesfilosofi, bemanningsnormer, valg av antall stillinger innenfor en kategori innenfor vedtatt budsjett ,og hvilke stillingskategorier eller antall årsverk som skal reduseres ved nedbemanninger. Dette vil kommunestyret fortsatt ha ansvaret for. Et eksempel antall stillinger innenfor en kategori, vil være hvor mange helsesøstre det skal være </a:t>
            </a:r>
            <a:r>
              <a:rPr lang="nb-NO" b="1">
                <a:solidFill>
                  <a:prstClr val="black"/>
                </a:solidFill>
              </a:rPr>
              <a:t>i kommunen</a:t>
            </a:r>
            <a:r>
              <a:rPr lang="nb-NO">
                <a:solidFill>
                  <a:prstClr val="black"/>
                </a:solidFill>
              </a:rPr>
              <a:t>. Dette er både et politisk og et økonomisk spørsmål som politikerne kan ta stilling til som overordnet arbeidsgiver.</a:t>
            </a:r>
          </a:p>
          <a:p>
            <a:pPr>
              <a:defRPr/>
            </a:pPr>
            <a:r>
              <a:rPr lang="nb-NO">
                <a:solidFill>
                  <a:prstClr val="black"/>
                </a:solidFill>
              </a:rPr>
              <a:t> </a:t>
            </a:r>
          </a:p>
          <a:p>
            <a:pPr>
              <a:defRPr/>
            </a:pPr>
            <a:r>
              <a:rPr lang="nb-NO">
                <a:solidFill>
                  <a:prstClr val="black"/>
                </a:solidFill>
              </a:rPr>
              <a:t>2) Vedta reglementer, eksempelvis permisjonsreglement og delegasjonsreglement. </a:t>
            </a:r>
          </a:p>
          <a:p>
            <a:pPr marL="171450" indent="-171450">
              <a:buFont typeface="Arial" panose="020B0604020202020204" pitchFamily="34" charset="0"/>
              <a:buChar char="•"/>
              <a:defRPr/>
            </a:pPr>
            <a:endParaRPr lang="nb-NO">
              <a:solidFill>
                <a:prstClr val="black"/>
              </a:solidFill>
            </a:endParaRPr>
          </a:p>
          <a:p>
            <a:pPr>
              <a:defRPr/>
            </a:pPr>
            <a:r>
              <a:rPr lang="nb-NO">
                <a:solidFill>
                  <a:prstClr val="black"/>
                </a:solidFill>
              </a:rPr>
              <a:t>3) Vedta mandat for lønnsforhandlinger. Men det er kommunedirektøren som gjennomfører forhandlingene</a:t>
            </a:r>
          </a:p>
          <a:p>
            <a:pPr marL="171450" indent="-171450">
              <a:buFont typeface="Arial" panose="020B0604020202020204" pitchFamily="34" charset="0"/>
              <a:buChar char="•"/>
              <a:defRPr/>
            </a:pPr>
            <a:endParaRPr lang="nb-NO">
              <a:solidFill>
                <a:prstClr val="black"/>
              </a:solidFill>
            </a:endParaRPr>
          </a:p>
          <a:p>
            <a:pPr>
              <a:defRPr/>
            </a:pPr>
            <a:r>
              <a:rPr lang="nb-NO">
                <a:solidFill>
                  <a:prstClr val="black"/>
                </a:solidFill>
              </a:rPr>
              <a:t>4) Kommunestyret bestemmer om det skal foretas nedbemanning og legger rammene for dette. </a:t>
            </a:r>
          </a:p>
          <a:p>
            <a:pPr marL="171450" indent="-171450">
              <a:buFont typeface="Arial" panose="020B0604020202020204" pitchFamily="34" charset="0"/>
              <a:buChar char="•"/>
              <a:defRPr/>
            </a:pPr>
            <a:endParaRPr lang="nb-NO">
              <a:solidFill>
                <a:prstClr val="black"/>
              </a:solidFill>
            </a:endParaRPr>
          </a:p>
          <a:p>
            <a:pPr>
              <a:defRPr/>
            </a:pPr>
            <a:r>
              <a:rPr lang="nb-NO">
                <a:solidFill>
                  <a:prstClr val="black"/>
                </a:solidFill>
              </a:rPr>
              <a:t>       </a:t>
            </a:r>
          </a:p>
          <a:p>
            <a:pPr>
              <a:defRPr/>
            </a:pPr>
            <a:r>
              <a:rPr lang="nb-NO" u="sng">
                <a:solidFill>
                  <a:prstClr val="black"/>
                </a:solidFill>
              </a:rPr>
              <a:t>Anbefaling </a:t>
            </a:r>
            <a:r>
              <a:rPr lang="nb-NO">
                <a:solidFill>
                  <a:prstClr val="black"/>
                </a:solidFill>
              </a:rPr>
              <a:t>     </a:t>
            </a:r>
          </a:p>
          <a:p>
            <a:pPr>
              <a:defRPr/>
            </a:pPr>
            <a:r>
              <a:rPr lang="nb-NO">
                <a:solidFill>
                  <a:prstClr val="black"/>
                </a:solidFill>
              </a:rPr>
              <a:t> KS vil anbefale at det delegeres i størst mulig utstrekning til kommunedirektøren å bestemme antall stillinger og type stillinger innenfor det enkelte arbeidsområde så lenge dette ligger innenfor budsjett. </a:t>
            </a:r>
          </a:p>
          <a:p>
            <a:pPr>
              <a:defRPr/>
            </a:pPr>
            <a:r>
              <a:rPr lang="nb-NO">
                <a:solidFill>
                  <a:prstClr val="black"/>
                </a:solidFill>
              </a:rPr>
              <a:t>        Særlig bør kommunestyret overlate til kommunedirektøren å bestemme </a:t>
            </a:r>
            <a:r>
              <a:rPr lang="nb-NO" u="sng">
                <a:solidFill>
                  <a:prstClr val="black"/>
                </a:solidFill>
              </a:rPr>
              <a:t>type</a:t>
            </a:r>
            <a:r>
              <a:rPr lang="nb-NO">
                <a:solidFill>
                  <a:prstClr val="black"/>
                </a:solidFill>
              </a:rPr>
              <a:t> stillinger</a:t>
            </a:r>
          </a:p>
          <a:p>
            <a:pPr marL="171450" indent="-171450">
              <a:buFont typeface="Arial" panose="020B0604020202020204" pitchFamily="34" charset="0"/>
              <a:buChar char="•"/>
              <a:defRPr/>
            </a:pPr>
            <a:endParaRPr lang="nb-NO">
              <a:solidFill>
                <a:prstClr val="black"/>
              </a:solidFill>
            </a:endParaRPr>
          </a:p>
          <a:p>
            <a:pPr>
              <a:defRPr/>
            </a:pPr>
            <a:endParaRPr lang="nb-NO">
              <a:solidFill>
                <a:prstClr val="black"/>
              </a:solidFill>
            </a:endParaRPr>
          </a:p>
          <a:p>
            <a:pPr>
              <a:defRPr/>
            </a:pPr>
            <a:r>
              <a:rPr lang="nb-NO">
                <a:solidFill>
                  <a:prstClr val="black"/>
                </a:solidFill>
              </a:rPr>
              <a:t>5) Kommunestyret bestemmer organiseringen av oppgaveløsningen.</a:t>
            </a:r>
          </a:p>
          <a:p>
            <a:pPr>
              <a:defRPr/>
            </a:pPr>
            <a:r>
              <a:rPr lang="nb-NO">
                <a:solidFill>
                  <a:prstClr val="black"/>
                </a:solidFill>
              </a:rPr>
              <a:t>Eksempel på oppgaveløsning: </a:t>
            </a:r>
          </a:p>
          <a:p>
            <a:pPr lvl="1">
              <a:defRPr/>
            </a:pPr>
            <a:r>
              <a:rPr lang="nb-NO">
                <a:solidFill>
                  <a:prstClr val="black"/>
                </a:solidFill>
              </a:rPr>
              <a:t>Foretak – bestemme om en eller flere oppgaver skal løses gjennom et kommunalt foretak, eller legges til et annet rettssubjekt</a:t>
            </a:r>
          </a:p>
          <a:p>
            <a:pPr lvl="1">
              <a:defRPr/>
            </a:pPr>
            <a:r>
              <a:rPr lang="nb-NO">
                <a:solidFill>
                  <a:prstClr val="black"/>
                </a:solidFill>
              </a:rPr>
              <a:t>Selskaper – AS, IKS, Samvirkeforetak</a:t>
            </a:r>
          </a:p>
          <a:p>
            <a:pPr lvl="1">
              <a:defRPr/>
            </a:pPr>
            <a:r>
              <a:rPr lang="nb-NO">
                <a:solidFill>
                  <a:prstClr val="black"/>
                </a:solidFill>
              </a:rPr>
              <a:t>Interkommunalt samarbeid</a:t>
            </a:r>
          </a:p>
          <a:p>
            <a:pPr lvl="1">
              <a:defRPr/>
            </a:pPr>
            <a:endParaRPr lang="nb-NO">
              <a:solidFill>
                <a:prstClr val="black"/>
              </a:solidFill>
            </a:endParaRPr>
          </a:p>
          <a:p>
            <a:pPr>
              <a:defRPr/>
            </a:pPr>
            <a:r>
              <a:rPr lang="nb-NO">
                <a:solidFill>
                  <a:prstClr val="black"/>
                </a:solidFill>
              </a:rPr>
              <a:t>6) Departementet mener at det er kommunestyret som treffer beslutninger om det skal tas ut søksmål, eller om en sak skal ankes. Det gjelder også ved oppsigelse og avskjed i personalsaker. Det er tidlig å vite om dette er en korrekt lovtolkning</a:t>
            </a:r>
          </a:p>
          <a:p>
            <a:pPr>
              <a:defRPr/>
            </a:pPr>
            <a:endParaRPr lang="nb-NO">
              <a:solidFill>
                <a:prstClr val="black"/>
              </a:solidFill>
            </a:endParaRPr>
          </a:p>
          <a:p>
            <a:pPr>
              <a:defRPr/>
            </a:pPr>
            <a:r>
              <a:rPr lang="nb-NO">
                <a:solidFill>
                  <a:prstClr val="black"/>
                </a:solidFill>
              </a:rPr>
              <a:t>          </a:t>
            </a:r>
            <a:r>
              <a:rPr lang="nb-NO" u="sng">
                <a:solidFill>
                  <a:prstClr val="black"/>
                </a:solidFill>
              </a:rPr>
              <a:t>Begrunnelse:</a:t>
            </a:r>
          </a:p>
          <a:p>
            <a:pPr>
              <a:defRPr/>
            </a:pPr>
            <a:r>
              <a:rPr lang="nb-NO">
                <a:solidFill>
                  <a:prstClr val="black"/>
                </a:solidFill>
              </a:rPr>
              <a:t>          Slike beslutninger innebærer en økonomisk risiko, og kan få økonomiske konsekvenser. Det kan også handle om kommunens omdømme.  </a:t>
            </a:r>
          </a:p>
          <a:p>
            <a:pPr>
              <a:defRPr/>
            </a:pPr>
            <a:r>
              <a:rPr lang="nb-NO">
                <a:solidFill>
                  <a:prstClr val="black"/>
                </a:solidFill>
              </a:rPr>
              <a:t>          Det samme gjelder vedtak om anke. </a:t>
            </a:r>
          </a:p>
          <a:p>
            <a:endParaRPr lang="nb-NO"/>
          </a:p>
          <a:p>
            <a:endParaRPr lang="nb-NO"/>
          </a:p>
          <a:p>
            <a:r>
              <a:rPr lang="nb-NO"/>
              <a:t>Dette bildet</a:t>
            </a:r>
            <a:r>
              <a:rPr lang="nb-NO" baseline="0"/>
              <a:t> kan være et godt utgangspunkt for en diskusjon.</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56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30213" y="1222375"/>
            <a:ext cx="5864225" cy="3298825"/>
          </a:xfrm>
        </p:spPr>
      </p:sp>
      <p:sp>
        <p:nvSpPr>
          <p:cNvPr id="3" name="Plassholder for notater 2"/>
          <p:cNvSpPr>
            <a:spLocks noGrp="1"/>
          </p:cNvSpPr>
          <p:nvPr>
            <p:ph type="body" idx="1"/>
          </p:nvPr>
        </p:nvSpPr>
        <p:spPr/>
        <p:txBody>
          <a:bodyPr/>
          <a:lstStyle/>
          <a:p>
            <a:r>
              <a:rPr lang="nb-NO"/>
              <a:t>Hva skal til for å sikre et godt samspill mellom politikk og administrasjon. </a:t>
            </a:r>
            <a:r>
              <a:rPr lang="nb-NO" baseline="0"/>
              <a:t> </a:t>
            </a:r>
          </a:p>
          <a:p>
            <a:endParaRPr lang="nb-NO" baseline="0"/>
          </a:p>
          <a:p>
            <a:r>
              <a:rPr lang="nb-NO" baseline="0"/>
              <a:t>Tekst fra </a:t>
            </a:r>
            <a:r>
              <a:rPr lang="nb-NO" baseline="0" err="1"/>
              <a:t>Hovedstyreak</a:t>
            </a:r>
            <a:r>
              <a:rPr lang="nb-NO" baseline="0"/>
              <a:t> juni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Den nye kommuneloven klargjør at kommuner og fylkeskommuner er underlagt folkevalgt ledelse. Ethvert folkevalgt lederskap er imidlertid avhengig av et godt samspill med administrasjonen. Skal forholdet mellom de folkevalgte og administrasjonen bli godt, kreves det respekt og aksept for de ulike rollene. Tillit er helt sentralt i dette samspillet. Den nye kommuneloven tydeliggjør blant annet skillet mellom politikk og administrasjon, hvor kommunedirektøren har fått et lovfestet det løpende personalansvaret.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Kommunedirektøren har en kompleks rolle i norske kommuner og fylkeskommuner. Kjernen i kompleksiteten er at kommunedirektøren er aktivt involvert i alle faser av de lokale politiske prosessene, fra forslag til iverksetting, og evaluering. Folkevalgtes føringer og instrukser skal skje i kraft av vedtak. Kommunedirektøren vil også være sentral i politikkutviklingen gjennom å legge frem kunnskapsgrunnlag, </a:t>
            </a:r>
            <a:r>
              <a:rPr lang="nb-NO" sz="1200" kern="1200" err="1">
                <a:solidFill>
                  <a:schemeClr val="tx1"/>
                </a:solidFill>
                <a:effectLst/>
                <a:latin typeface="+mn-lt"/>
                <a:ea typeface="+mn-ea"/>
                <a:cs typeface="+mn-cs"/>
              </a:rPr>
              <a:t>fasilitere</a:t>
            </a:r>
            <a:r>
              <a:rPr lang="nb-NO" sz="1200" kern="1200">
                <a:solidFill>
                  <a:schemeClr val="tx1"/>
                </a:solidFill>
                <a:effectLst/>
                <a:latin typeface="+mn-lt"/>
                <a:ea typeface="+mn-ea"/>
                <a:cs typeface="+mn-cs"/>
              </a:rPr>
              <a:t> politiske prosesser og ikke minst bidra til å legge til rette for innbyggermedvirkning.</a:t>
            </a:r>
          </a:p>
          <a:p>
            <a:endParaRPr lang="nb-NO" baseline="0"/>
          </a:p>
          <a:p>
            <a:endParaRPr lang="nb-NO" baseline="0"/>
          </a:p>
          <a:p>
            <a:r>
              <a:rPr lang="nb-NO" baseline="0"/>
              <a:t>Får man til et godt samspill, unngår man å komme i en situasjon der siste utvei er å forhandle ut rådmannen.</a:t>
            </a:r>
          </a:p>
          <a:p>
            <a:r>
              <a:rPr lang="nb-NO" baseline="0"/>
              <a:t>Det er både kostbart og unødvendig ressurskrevende.</a:t>
            </a:r>
            <a:endParaRPr lang="nb-NO"/>
          </a:p>
          <a:p>
            <a:endParaRPr lang="nb-NO"/>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A0E2F-25FD-4357-97DE-FE986F9BB3D5}"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967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Spørsmål til refleksjon</a:t>
            </a:r>
          </a:p>
          <a:p>
            <a:pPr marL="171450" indent="-171450">
              <a:buFont typeface="Wingdings" panose="05000000000000000000" pitchFamily="2" charset="2"/>
              <a:buChar char="Ø"/>
            </a:pPr>
            <a:r>
              <a:rPr lang="nb-NO"/>
              <a:t>Har kommunestyret vedtatt mål for sykefraværet?</a:t>
            </a:r>
          </a:p>
          <a:p>
            <a:pPr marL="171450" indent="-171450">
              <a:buFont typeface="Wingdings" panose="05000000000000000000" pitchFamily="2" charset="2"/>
              <a:buChar char="Ø"/>
            </a:pPr>
            <a:r>
              <a:rPr lang="nb-NO"/>
              <a:t>Hvem er den ansvarlige her?</a:t>
            </a:r>
          </a:p>
          <a:p>
            <a:pPr marL="171450" indent="-171450">
              <a:buFont typeface="Wingdings" panose="05000000000000000000" pitchFamily="2" charset="2"/>
              <a:buChar char="Ø"/>
            </a:pPr>
            <a:r>
              <a:rPr lang="nb-NO"/>
              <a:t>Hvordan burde ordfører og kommunedirektør hatt dialog om denne saken?</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158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Spørsmål til refleksjon</a:t>
            </a:r>
          </a:p>
          <a:p>
            <a:pPr marL="171450" indent="-171450">
              <a:buFont typeface="Wingdings" panose="05000000000000000000" pitchFamily="2" charset="2"/>
              <a:buChar char="Ø"/>
            </a:pPr>
            <a:r>
              <a:rPr lang="nb-NO"/>
              <a:t>Har kommunestyret vedtatt mål for sykefraværet?</a:t>
            </a:r>
          </a:p>
          <a:p>
            <a:pPr marL="171450" indent="-171450">
              <a:buFont typeface="Wingdings" panose="05000000000000000000" pitchFamily="2" charset="2"/>
              <a:buChar char="Ø"/>
            </a:pPr>
            <a:r>
              <a:rPr lang="nb-NO"/>
              <a:t>Hvem er den ansvarlige her?</a:t>
            </a:r>
          </a:p>
          <a:p>
            <a:pPr marL="171450" indent="-171450">
              <a:buFont typeface="Wingdings" panose="05000000000000000000" pitchFamily="2" charset="2"/>
              <a:buChar char="Ø"/>
            </a:pPr>
            <a:r>
              <a:rPr lang="nb-NO"/>
              <a:t>Hvordan burde ordfører og kommunedirektør hatt dialog om denne saken?</a:t>
            </a:r>
          </a:p>
          <a:p>
            <a:endParaRPr lang="nb-NO"/>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779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4775" y="733425"/>
            <a:ext cx="6515100" cy="3665538"/>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Kommunestyret/fylkestinget ansetter</a:t>
            </a:r>
            <a:r>
              <a:rPr lang="nb-NO" sz="1200" kern="1200" baseline="0">
                <a:solidFill>
                  <a:schemeClr val="tx1"/>
                </a:solidFill>
                <a:effectLst/>
                <a:latin typeface="+mn-lt"/>
                <a:ea typeface="+mn-ea"/>
                <a:cs typeface="+mn-cs"/>
              </a:rPr>
              <a:t> kommunedirektøren, og har arbeidsgiveransvaret. </a:t>
            </a:r>
            <a:r>
              <a:rPr lang="nb-NO" sz="1200" kern="1200">
                <a:solidFill>
                  <a:schemeClr val="tx1"/>
                </a:solidFill>
                <a:effectLst/>
                <a:latin typeface="+mn-lt"/>
                <a:ea typeface="+mn-ea"/>
                <a:cs typeface="+mn-cs"/>
              </a:rPr>
              <a:t>Det er også kommunestyret og fylkestinget som har det overordnede og løpende ansvaret som arbeidsgiver for å følge opp kommunedirektøren som arbeidstaker og har ansvaret for eventuelt å avslutte kommunedirektørens arbeidsforhold.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Arbeidsgiveransvaret for kommunedirektøren handler om å opptre på en slik måte at konflikter forebygges og at det er et godt og bredt forankret tillitsforhold mellom folkevalgte og kommunedirektøren. Det løpende arbeidsgiveransvaret for kommunedirektøren handler også om å opptre på en måte som legger grunnlag for en god administrativ ledelse og en organisasjon som fremmer kvalitet, effektivitet, nyskaping og et godt omdømme.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Kommunestyret eller fylkestinget er arbeidsgiver for kommunedirektøren. Han/hun ansettes av, og rapporterer til, kommunestyret eller fylkestinget. Kommunedirektøren har slik sett ingen enkeltperson å forholde seg til som sin arbeidsgiver, men et kollektivt organ. Måten kommunestyret eller fylkestinget oppfyller rollen som arbeidsgiver på overfor kommunedirektøren, har betydning for samarbeidet mellom kommunedirektøren og de folkevalgte, for styring og ledelse, for omdømme og mulighet til å rekruttere dyktige ledere. Det følger av Hovedtariffavtalen at kommunedirektøren skal ha sin lønn vurdert en gang i året. Grunnlaget for vurderingen er blant annet oppnådde resultater i forhold til målene som er satt, og måten lederskapet er utført på.</a:t>
            </a:r>
          </a:p>
          <a:p>
            <a:r>
              <a:rPr lang="nb-NO" sz="1200" kern="1200">
                <a:solidFill>
                  <a:schemeClr val="tx1"/>
                </a:solidFill>
                <a:effectLst/>
                <a:latin typeface="+mn-lt"/>
                <a:ea typeface="+mn-ea"/>
                <a:cs typeface="+mn-cs"/>
              </a:rPr>
              <a:t>Arbeidsgiveransvaret overfor kommunedirektøren handler blant annet om å opptre på en slik måte at konflikter forebygges, og at det er et godt tillitsforhold mellom de folkevalgte og kommunedirektøren. Kommunedirektøren arbeidsavtale og jevnlige utviklingssamtaler er i tillegg til lønnsfastsettelsen viktige verktøy for dere som folkevalgte. Det er i spennet mellom nødvendig forankring i hele kommunestyret eller fylkestinget på den ene siden og nødvendig fortrolighet på den andre at der</a:t>
            </a:r>
            <a:r>
              <a:rPr lang="nb-NO" sz="1200" kern="1200" baseline="0">
                <a:solidFill>
                  <a:schemeClr val="tx1"/>
                </a:solidFill>
                <a:effectLst/>
                <a:latin typeface="+mn-lt"/>
                <a:ea typeface="+mn-ea"/>
                <a:cs typeface="+mn-cs"/>
              </a:rPr>
              <a:t> </a:t>
            </a:r>
            <a:r>
              <a:rPr lang="nb-NO" sz="1200" kern="1200">
                <a:solidFill>
                  <a:schemeClr val="tx1"/>
                </a:solidFill>
                <a:effectLst/>
                <a:latin typeface="+mn-lt"/>
                <a:ea typeface="+mn-ea"/>
                <a:cs typeface="+mn-cs"/>
              </a:rPr>
              <a:t>kommunen må finne en egnet form på utviklingssamtalen mellom de folkevalgte og kommunedirektøren. </a:t>
            </a:r>
          </a:p>
          <a:p>
            <a:endParaRPr lang="nb-NO" sz="1200" kern="1200">
              <a:solidFill>
                <a:schemeClr val="tx1"/>
              </a:solidFill>
              <a:effectLst/>
              <a:latin typeface="+mn-lt"/>
              <a:ea typeface="+mn-ea"/>
              <a:cs typeface="+mn-cs"/>
            </a:endParaRPr>
          </a:p>
          <a:p>
            <a:r>
              <a:rPr lang="nb-NO" sz="1200" b="0" i="0" u="none" strike="noStrike" kern="1200" baseline="0">
                <a:solidFill>
                  <a:schemeClr val="tx1"/>
                </a:solidFill>
                <a:latin typeface="+mn-lt"/>
                <a:ea typeface="+mn-ea"/>
                <a:cs typeface="+mn-cs"/>
              </a:rPr>
              <a:t>KS vil derfor anbefale at utviklingssamtalen med kommunedirektøren ikke gjennomføres av ordføreren alene, men med et mindre og representativt forhandlingsutvalg bestående av folkevalgte fra kommunestyre/fylkesting, som sikrer bred forankring. </a:t>
            </a:r>
            <a:endParaRPr lang="nb-NO" sz="1200" kern="1200">
              <a:solidFill>
                <a:schemeClr val="tx1"/>
              </a:solidFill>
              <a:effectLst/>
              <a:latin typeface="+mn-lt"/>
              <a:ea typeface="+mn-ea"/>
              <a:cs typeface="+mn-cs"/>
            </a:endParaRPr>
          </a:p>
          <a:p>
            <a:r>
              <a:rPr lang="nb-NO" sz="1200" kern="1200">
                <a:solidFill>
                  <a:srgbClr val="FF0000"/>
                </a:solidFill>
                <a:effectLst/>
                <a:latin typeface="+mn-lt"/>
                <a:ea typeface="+mn-ea"/>
                <a:cs typeface="+mn-cs"/>
              </a:rPr>
              <a:t>Samtidig er dette forumet lite nok til å kunne gjennomføre en </a:t>
            </a:r>
            <a:r>
              <a:rPr lang="nb-NO" sz="1200" kern="1200" err="1">
                <a:solidFill>
                  <a:srgbClr val="FF0000"/>
                </a:solidFill>
                <a:effectLst/>
                <a:latin typeface="+mn-lt"/>
                <a:ea typeface="+mn-ea"/>
                <a:cs typeface="+mn-cs"/>
              </a:rPr>
              <a:t>utviklingssamtale</a:t>
            </a:r>
            <a:r>
              <a:rPr lang="nb-NO" sz="1200" kern="1200">
                <a:solidFill>
                  <a:srgbClr val="FF0000"/>
                </a:solidFill>
                <a:effectLst/>
                <a:latin typeface="+mn-lt"/>
                <a:ea typeface="+mn-ea"/>
                <a:cs typeface="+mn-cs"/>
              </a:rPr>
              <a:t> preget av gjensidig åpenhet og fortrolighet. </a:t>
            </a:r>
            <a:r>
              <a:rPr lang="nb-NO" sz="1200" kern="1200">
                <a:solidFill>
                  <a:schemeClr val="tx1"/>
                </a:solidFill>
                <a:effectLst/>
                <a:latin typeface="+mn-lt"/>
                <a:ea typeface="+mn-ea"/>
                <a:cs typeface="+mn-cs"/>
              </a:rPr>
              <a:t>Formannskapet eller fylkesutvalget kan også være et egnet forum, men vil ofte være litt for mange for en slik samtale.</a:t>
            </a:r>
            <a:r>
              <a:rPr lang="nb-NO" sz="1200" kern="1200">
                <a:solidFill>
                  <a:srgbClr val="FF0000"/>
                </a:solidFill>
                <a:effectLst/>
                <a:latin typeface="+mn-lt"/>
                <a:ea typeface="+mn-ea"/>
                <a:cs typeface="+mn-cs"/>
              </a:rPr>
              <a:t> I noen kommuner/fylkeskommuner kan det være andre organer, for eksempel et ansettelsesutvalg eller andre utvalg nedsatt av og med de folkevalgte, som kan være mest egnet. </a:t>
            </a:r>
          </a:p>
          <a:p>
            <a:endParaRPr lang="nb-NO" sz="1200" kern="1200">
              <a:solidFill>
                <a:srgbClr val="FF0000"/>
              </a:solidFill>
              <a:effectLst/>
              <a:latin typeface="+mn-lt"/>
              <a:ea typeface="+mn-ea"/>
              <a:cs typeface="+mn-cs"/>
            </a:endParaRPr>
          </a:p>
          <a:p>
            <a:r>
              <a:rPr lang="nb-NO" sz="1200" kern="1200">
                <a:solidFill>
                  <a:schemeClr val="tx1"/>
                </a:solidFill>
                <a:effectLst/>
                <a:latin typeface="+mn-lt"/>
                <a:ea typeface="+mn-ea"/>
                <a:cs typeface="+mn-cs"/>
              </a:rPr>
              <a:t>Formålet med utviklingssamtalen er</a:t>
            </a:r>
          </a:p>
          <a:p>
            <a:r>
              <a:rPr lang="nb-NO" sz="1200" kern="1200">
                <a:solidFill>
                  <a:schemeClr val="tx1"/>
                </a:solidFill>
                <a:effectLst/>
                <a:latin typeface="+mn-lt"/>
                <a:ea typeface="+mn-ea"/>
                <a:cs typeface="+mn-cs"/>
              </a:rPr>
              <a:t>•	å avklare gjensidige forventninger til samarbeid, arbeidsvilkår og resultater</a:t>
            </a:r>
          </a:p>
          <a:p>
            <a:r>
              <a:rPr lang="nb-NO" sz="1200" kern="1200">
                <a:solidFill>
                  <a:schemeClr val="tx1"/>
                </a:solidFill>
                <a:effectLst/>
                <a:latin typeface="+mn-lt"/>
                <a:ea typeface="+mn-ea"/>
                <a:cs typeface="+mn-cs"/>
              </a:rPr>
              <a:t>•	å skape tillit og åpenhet og legge grunnlag for god kommunikasjon mellom de folkevalgte og kommunedirektøren – herunder rolleavklaring</a:t>
            </a:r>
          </a:p>
          <a:p>
            <a:r>
              <a:rPr lang="nb-NO" sz="1200" kern="1200">
                <a:solidFill>
                  <a:schemeClr val="tx1"/>
                </a:solidFill>
                <a:effectLst/>
                <a:latin typeface="+mn-lt"/>
                <a:ea typeface="+mn-ea"/>
                <a:cs typeface="+mn-cs"/>
              </a:rPr>
              <a:t>•	å identifisere og avtale utviklingsbehov og utviklingstiltak for kommunedirektøren</a:t>
            </a:r>
          </a:p>
          <a:p>
            <a:r>
              <a:rPr lang="nb-NO" sz="1200" kern="1200">
                <a:solidFill>
                  <a:schemeClr val="tx1"/>
                </a:solidFill>
                <a:effectLst/>
                <a:latin typeface="+mn-lt"/>
                <a:ea typeface="+mn-ea"/>
                <a:cs typeface="+mn-cs"/>
              </a:rPr>
              <a:t> </a:t>
            </a:r>
          </a:p>
          <a:p>
            <a:r>
              <a:rPr lang="nb-NO" sz="1200" kern="1200">
                <a:solidFill>
                  <a:schemeClr val="tx1"/>
                </a:solidFill>
                <a:effectLst/>
                <a:latin typeface="+mn-lt"/>
                <a:ea typeface="+mn-ea"/>
                <a:cs typeface="+mn-cs"/>
              </a:rPr>
              <a:t>De folkevalgte og kommunedirektøren spiller på samme lag. Utviklingssamtalen bør derfor handle om hvordan de folkevalgte kan være en støtte for  kommunedirektørens ledelse – og hvordan rådmannen kan være en støtte for det folkevalgte politiske lederskapet. I tillegg til utviklingssamtalen vil en kontinuerlig dialog være en viktig faktor. Skulle det for eksempel oppstå misforståelser knyttet til rolleforståelsen i samspillet mellom folkevalgte, politikerne og administrasjonen, må dette tas opp underveis.</a:t>
            </a:r>
          </a:p>
          <a:p>
            <a:r>
              <a:rPr lang="nb-NO" sz="1200" kern="1200">
                <a:solidFill>
                  <a:schemeClr val="tx1"/>
                </a:solidFill>
                <a:effectLst/>
                <a:latin typeface="+mn-lt"/>
                <a:ea typeface="+mn-ea"/>
                <a:cs typeface="+mn-cs"/>
              </a:rPr>
              <a:t> </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5F4365-8F18-47C7-A54E-253214EB03A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714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Utviklingssamtalen skal være et verktøy for en systematisk gjennomgang av oppnådde resultater for kommunedirektøren. Utgangspunktet for samtalen vil være arbeidsavtalens beskrivelse av ansvar og arbeidsoppgaver samt konkrete mål for kommunedirektøren. De konkrete resultatmålene må være nedfelt i en skriftlig resultat- og utviklingsplan for kommende periode , for eksempel for ett år. Det er viktig at de målene som settes for kommunedirektøren er forankret i vedtak i kommunestyret/fylkestinget, for eksempel i vedtatt budsjett, kommune- eller fylkesplan og arbeidsgiverstrategi. </a:t>
            </a:r>
          </a:p>
          <a:p>
            <a:r>
              <a:rPr lang="nb-NO"/>
              <a:t>KS foreslår følgende tema, hvor gitte mål kan etterprøves gjennom tydelige resultater.</a:t>
            </a:r>
          </a:p>
          <a:p>
            <a:r>
              <a:rPr lang="nb-NO"/>
              <a:t>-Økonomi</a:t>
            </a:r>
          </a:p>
          <a:p>
            <a:r>
              <a:rPr lang="nb-NO"/>
              <a:t>-Brukere av tjenester</a:t>
            </a:r>
          </a:p>
          <a:p>
            <a:r>
              <a:rPr lang="nb-NO"/>
              <a:t>-Medarbeidere</a:t>
            </a:r>
          </a:p>
          <a:p>
            <a:r>
              <a:rPr lang="nb-NO"/>
              <a:t>-Interne prosesser og rutiner</a:t>
            </a:r>
          </a:p>
          <a:p>
            <a:r>
              <a:rPr lang="nb-NO"/>
              <a:t>-Innovasjon, læring og utvikling</a:t>
            </a: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D7343-8007-409C-A077-7DE9DB59092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41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Tenke selv</a:t>
            </a:r>
          </a:p>
          <a:p>
            <a:r>
              <a:rPr lang="nb-NO"/>
              <a:t>Plenum</a:t>
            </a:r>
          </a:p>
        </p:txBody>
      </p:sp>
      <p:sp>
        <p:nvSpPr>
          <p:cNvPr id="4" name="Plassholder for lysbildenummer 3"/>
          <p:cNvSpPr>
            <a:spLocks noGrp="1"/>
          </p:cNvSpPr>
          <p:nvPr>
            <p:ph type="sldNum" sz="quarter" idx="5"/>
          </p:nvPr>
        </p:nvSpPr>
        <p:spPr/>
        <p:txBody>
          <a:bodyPr/>
          <a:lstStyle/>
          <a:p>
            <a:fld id="{910A4162-5979-4DE4-B641-1308B3003B08}" type="slidenum">
              <a:rPr lang="nb-NO" smtClean="0"/>
              <a:t>52</a:t>
            </a:fld>
            <a:endParaRPr lang="nb-NO"/>
          </a:p>
        </p:txBody>
      </p:sp>
    </p:spTree>
    <p:extLst>
      <p:ext uri="{BB962C8B-B14F-4D97-AF65-F5344CB8AC3E}">
        <p14:creationId xmlns:p14="http://schemas.microsoft.com/office/powerpoint/2010/main" val="67902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37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57188" y="1241425"/>
            <a:ext cx="5954712" cy="3349625"/>
          </a:xfrm>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AHK:</a:t>
            </a:r>
          </a:p>
          <a:p>
            <a:r>
              <a:rPr lang="nb-NO" b="1"/>
              <a:t>18. Forespørsler </a:t>
            </a:r>
            <a:r>
              <a:rPr lang="nb-NO"/>
              <a:t>(interpellasjoner). Interpellasjoner er forespørsel som gjelder prinsipielle spørsmål, og interpellanten eller svareren kan fremme forslag som tas opp til votering. Utenfor de saker som er ført opp i innkallingen til møtet, kan hvert medlem av kommunestyret gjøre forespørsler som rettes til ordføreren. Slike forespørsler må være meldt til ordføreren i god tid før møtet (minst 5 virkedager forut), og de skal være skriftlige. Blir det ordskifte til forespørselen, skal som regel ikke noen taler ha ordet mer enn en gang, når unntas ordføreren, kommunedirektøren, interpellanten, gruppefører for det parti eller gruppe innen kommunestyret. Kommunestyret kan vedta forslag om å sende forespørselen over til annet politisk organ eller Kommunedirektøren for nærmere utredning og besvarelse. Fremsettes realitetsforslag som ikke blir oversendt annet organ eller administrasjonen som nevnt overfor bør forslaget ikke avgjøres i møtet, og det kan ikke avgjøres dersom møtelederen eller 1/3 av forsamlingen setter seg mot det. I stedet skal saken føres opp til behandling i et senere kommunestyre. </a:t>
            </a:r>
          </a:p>
          <a:p>
            <a:endParaRPr lang="nb-NO"/>
          </a:p>
          <a:p>
            <a:r>
              <a:rPr lang="nb-NO" b="1"/>
              <a:t>19. Grunngitte spørsmål</a:t>
            </a:r>
            <a:r>
              <a:rPr lang="nb-NO"/>
              <a:t>. Grunngitte spørsmål fremmes skriftlig av en representant overfor ordføreren innen 3 virkedager før møtet finner sted. Representantens spørsmål og svaret fordeles til kommunestyrerepresentantene før møtet. Dersom det er ytterligere kommentarer fra spørrer eller øvrige medlemmer settes taletiden til tre minutter. Forslag i forbindelse med grunngitt spørsmål kan ikke avgjøres i møtet, dersom møtelederen eller 1/3 av de møtende motsetter seg dette.</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pPr lvl="1"/>
            <a:r>
              <a:rPr lang="nb-NO" sz="1200" b="1" kern="1200">
                <a:solidFill>
                  <a:schemeClr val="tx1"/>
                </a:solidFill>
                <a:effectLst/>
                <a:latin typeface="+mn-lt"/>
                <a:ea typeface="+mn-ea"/>
                <a:cs typeface="+mn-cs"/>
              </a:rPr>
              <a:t>Interpellasjoner </a:t>
            </a:r>
          </a:p>
          <a:p>
            <a:r>
              <a:rPr lang="nb-NO" sz="1200" kern="1200">
                <a:solidFill>
                  <a:schemeClr val="tx1"/>
                </a:solidFill>
                <a:effectLst/>
                <a:latin typeface="+mn-lt"/>
                <a:ea typeface="+mn-ea"/>
                <a:cs typeface="+mn-cs"/>
              </a:rPr>
              <a:t>Utenom de sakene som er ført opp i innkallingen til møtet, kan medlemmene reise begrunnet spørsmål til ordføreren (interpellasjon). Den skal være kortfattet, skriftlig og begrunnet, og være meldt ordføreren senest ti dager før møtedagen. Interpellasjonen besvares av ordfører i kommunestyrets møte.</a:t>
            </a:r>
          </a:p>
          <a:p>
            <a:r>
              <a:rPr lang="nb-NO" sz="1200" kern="1200">
                <a:solidFill>
                  <a:schemeClr val="tx1"/>
                </a:solidFill>
                <a:effectLst/>
                <a:latin typeface="+mn-lt"/>
                <a:ea typeface="+mn-ea"/>
                <a:cs typeface="+mn-cs"/>
              </a:rPr>
              <a:t>Forslag som settes fram i forbindelse med interpellasjonen, kan ikke </a:t>
            </a:r>
            <a:r>
              <a:rPr lang="nb-NO" sz="1200" kern="1200" err="1">
                <a:solidFill>
                  <a:schemeClr val="tx1"/>
                </a:solidFill>
                <a:effectLst/>
                <a:latin typeface="+mn-lt"/>
                <a:ea typeface="+mn-ea"/>
                <a:cs typeface="+mn-cs"/>
              </a:rPr>
              <a:t>realitetsvoteres</a:t>
            </a:r>
            <a:r>
              <a:rPr lang="nb-NO" sz="1200" kern="1200">
                <a:solidFill>
                  <a:schemeClr val="tx1"/>
                </a:solidFill>
                <a:effectLst/>
                <a:latin typeface="+mn-lt"/>
                <a:ea typeface="+mn-ea"/>
                <a:cs typeface="+mn-cs"/>
              </a:rPr>
              <a:t> i møtet dersom ordføreren eller 1/3 av forsamlingen motsetter seg det, jf. kommuneloven § 11-3.</a:t>
            </a:r>
          </a:p>
          <a:p>
            <a:r>
              <a:rPr lang="nb-NO" sz="1200" kern="1200">
                <a:solidFill>
                  <a:schemeClr val="tx1"/>
                </a:solidFill>
                <a:effectLst/>
                <a:latin typeface="+mn-lt"/>
                <a:ea typeface="+mn-ea"/>
                <a:cs typeface="+mn-cs"/>
              </a:rPr>
              <a:t>Dersom det blir debatt om interpellasjonen, kan ingen taler ha ordet mer enn en gang. Dette gjelder ikke ordfører, rådmann, den som reiser interpellasjonen og gruppelederne i kommunestyret.</a:t>
            </a:r>
          </a:p>
          <a:p>
            <a:r>
              <a:rPr lang="nb-NO" sz="1200" kern="1200">
                <a:solidFill>
                  <a:schemeClr val="tx1"/>
                </a:solidFill>
                <a:effectLst/>
                <a:latin typeface="+mn-lt"/>
                <a:ea typeface="+mn-ea"/>
                <a:cs typeface="+mn-cs"/>
              </a:rPr>
              <a:t>Kommunestyret kan med alminnelig flertall vedta at interpellasjonen skal sendes formannskapet eller rådmannen som forbereder saken for et senere kommunestyremøte. </a:t>
            </a:r>
          </a:p>
          <a:p>
            <a:r>
              <a:rPr lang="nb-NO" sz="1200" kern="1200">
                <a:solidFill>
                  <a:schemeClr val="tx1"/>
                </a:solidFill>
                <a:effectLst/>
                <a:latin typeface="+mn-lt"/>
                <a:ea typeface="+mn-ea"/>
                <a:cs typeface="+mn-cs"/>
              </a:rPr>
              <a:t>I møteboka føres bare hvilket spørsmål som ble tatt opp, og eventuelt hvordan saken skal følges opp. </a:t>
            </a:r>
          </a:p>
          <a:p>
            <a:pPr lvl="1"/>
            <a:r>
              <a:rPr lang="nb-NO" sz="1200" b="1" kern="1200">
                <a:solidFill>
                  <a:schemeClr val="tx1"/>
                </a:solidFill>
                <a:effectLst/>
                <a:latin typeface="+mn-lt"/>
                <a:ea typeface="+mn-ea"/>
                <a:cs typeface="+mn-cs"/>
              </a:rPr>
              <a:t>Spørsmål til ordfører om aktuelle saker</a:t>
            </a:r>
          </a:p>
          <a:p>
            <a:r>
              <a:rPr lang="nb-NO" sz="1200" kern="1200">
                <a:solidFill>
                  <a:schemeClr val="tx1"/>
                </a:solidFill>
                <a:effectLst/>
                <a:latin typeface="+mn-lt"/>
                <a:ea typeface="+mn-ea"/>
                <a:cs typeface="+mn-cs"/>
              </a:rPr>
              <a:t>Forespørsler til ordføreren knyttet til aktuelle saker, behandles etter oppførte saker og organiseres slik: </a:t>
            </a:r>
          </a:p>
          <a:p>
            <a:pPr lvl="0"/>
            <a:r>
              <a:rPr lang="nb-NO" sz="1200" kern="1200">
                <a:solidFill>
                  <a:schemeClr val="tx1"/>
                </a:solidFill>
                <a:effectLst/>
                <a:latin typeface="+mn-lt"/>
                <a:ea typeface="+mn-ea"/>
                <a:cs typeface="+mn-cs"/>
              </a:rPr>
              <a:t>Spørsmålene skal være varslet ordfører senest innen </a:t>
            </a:r>
            <a:r>
              <a:rPr lang="nb-NO" sz="1200" kern="1200" err="1">
                <a:solidFill>
                  <a:schemeClr val="tx1"/>
                </a:solidFill>
                <a:effectLst/>
                <a:latin typeface="+mn-lt"/>
                <a:ea typeface="+mn-ea"/>
                <a:cs typeface="+mn-cs"/>
              </a:rPr>
              <a:t>kl</a:t>
            </a:r>
            <a:r>
              <a:rPr lang="nb-NO" sz="1200" kern="1200">
                <a:solidFill>
                  <a:schemeClr val="tx1"/>
                </a:solidFill>
                <a:effectLst/>
                <a:latin typeface="+mn-lt"/>
                <a:ea typeface="+mn-ea"/>
                <a:cs typeface="+mn-cs"/>
              </a:rPr>
              <a:t> 12.00 på møtedagen. Spørsmålene skal være korte, begrenset til ett minutt. </a:t>
            </a:r>
          </a:p>
          <a:p>
            <a:pPr lvl="0"/>
            <a:r>
              <a:rPr lang="nb-NO" sz="1200" kern="1200">
                <a:solidFill>
                  <a:schemeClr val="tx1"/>
                </a:solidFill>
                <a:effectLst/>
                <a:latin typeface="+mn-lt"/>
                <a:ea typeface="+mn-ea"/>
                <a:cs typeface="+mn-cs"/>
              </a:rPr>
              <a:t>Ordfører orienterer ved møtestart om de spørsmål som har kommet inn. </a:t>
            </a:r>
          </a:p>
          <a:p>
            <a:pPr lvl="0"/>
            <a:r>
              <a:rPr lang="nb-NO" sz="1200" kern="1200">
                <a:solidFill>
                  <a:schemeClr val="tx1"/>
                </a:solidFill>
                <a:effectLst/>
                <a:latin typeface="+mn-lt"/>
                <a:ea typeface="+mn-ea"/>
                <a:cs typeface="+mn-cs"/>
              </a:rPr>
              <a:t>Etter at oppførte saker er sluttbehandlet, gis medlemmene anledning til å rette spørsmålene til ordføreren. Spørsmål til saker som er oppført på sakskartet, skal fremmes når saken behandles. </a:t>
            </a:r>
          </a:p>
          <a:p>
            <a:pPr lvl="0"/>
            <a:r>
              <a:rPr lang="nb-NO" sz="1200" kern="1200">
                <a:solidFill>
                  <a:schemeClr val="tx1"/>
                </a:solidFill>
                <a:effectLst/>
                <a:latin typeface="+mn-lt"/>
                <a:ea typeface="+mn-ea"/>
                <a:cs typeface="+mn-cs"/>
              </a:rPr>
              <a:t>Ordføreren bestemmer rekkefølgen på spørsmålene.  </a:t>
            </a:r>
          </a:p>
          <a:p>
            <a:pPr lvl="0"/>
            <a:r>
              <a:rPr lang="nb-NO" sz="1200" kern="1200">
                <a:solidFill>
                  <a:schemeClr val="tx1"/>
                </a:solidFill>
                <a:effectLst/>
                <a:latin typeface="+mn-lt"/>
                <a:ea typeface="+mn-ea"/>
                <a:cs typeface="+mn-cs"/>
              </a:rPr>
              <a:t>Ordføreren kan overlate til andre å besvare spørsmålet </a:t>
            </a:r>
          </a:p>
          <a:p>
            <a:pPr lvl="0"/>
            <a:r>
              <a:rPr lang="nb-NO" sz="1200" kern="1200">
                <a:solidFill>
                  <a:schemeClr val="tx1"/>
                </a:solidFill>
                <a:effectLst/>
                <a:latin typeface="+mn-lt"/>
                <a:ea typeface="+mn-ea"/>
                <a:cs typeface="+mn-cs"/>
              </a:rPr>
              <a:t>Etter at svaret er meddelt, kan spørsmålsstilleren få ordet en gang for tilleggsspørsmål eller kommentar.</a:t>
            </a:r>
          </a:p>
          <a:p>
            <a:r>
              <a:rPr lang="nb-NO" sz="1100" kern="1200">
                <a:solidFill>
                  <a:schemeClr val="tx1"/>
                </a:solidFill>
                <a:effectLst/>
                <a:latin typeface="+mn-lt"/>
                <a:ea typeface="+mn-ea"/>
                <a:cs typeface="+mn-cs"/>
              </a:rPr>
              <a:t>Et spørsmål kan ikke realitetsbehandles hvis det ikke meldes inn som ny sak på sakslisten etter vanlig framgangsmåte</a:t>
            </a:r>
          </a:p>
          <a:p>
            <a:endParaRPr lang="nb-NO" sz="1100" kern="1200">
              <a:solidFill>
                <a:schemeClr val="tx1"/>
              </a:solidFill>
              <a:effectLst/>
              <a:latin typeface="+mn-lt"/>
              <a:ea typeface="+mn-ea"/>
              <a:cs typeface="+mn-cs"/>
            </a:endParaRPr>
          </a:p>
          <a:p>
            <a:endParaRPr lang="nb-NO" sz="1100" kern="1200">
              <a:solidFill>
                <a:schemeClr val="tx1"/>
              </a:solidFill>
              <a:effectLst/>
              <a:latin typeface="+mn-lt"/>
              <a:ea typeface="+mn-ea"/>
              <a:cs typeface="+mn-cs"/>
            </a:endParaRPr>
          </a:p>
          <a:p>
            <a:endParaRPr lang="nb-NO" sz="1100" kern="1200">
              <a:solidFill>
                <a:schemeClr val="tx1"/>
              </a:solidFill>
              <a:effectLst/>
              <a:latin typeface="+mn-lt"/>
              <a:ea typeface="+mn-ea"/>
              <a:cs typeface="+mn-cs"/>
            </a:endParaRPr>
          </a:p>
          <a:p>
            <a:endParaRPr lang="nb-NO" sz="1100" kern="1200">
              <a:solidFill>
                <a:schemeClr val="tx1"/>
              </a:solidFill>
              <a:effectLst/>
              <a:latin typeface="+mn-lt"/>
              <a:ea typeface="+mn-ea"/>
              <a:cs typeface="+mn-cs"/>
            </a:endParaRPr>
          </a:p>
          <a:p>
            <a:endParaRPr lang="nb-NO" sz="11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følger av kommuneloven at det er lederen av det folkevalgte organet som setter opp saksliste til møtet. For kommunestyret eller fylkestinget er det altså ordføreren som bestemmer hvilke saker som skal behandles.</a:t>
            </a:r>
            <a:r>
              <a:rPr lang="nb-NO" sz="1200" kern="1200" baseline="0">
                <a:solidFill>
                  <a:schemeClr val="tx1"/>
                </a:solidFill>
                <a:effectLst/>
                <a:latin typeface="+mn-lt"/>
                <a:ea typeface="+mn-ea"/>
                <a:cs typeface="+mn-cs"/>
              </a:rPr>
              <a:t> </a:t>
            </a:r>
            <a:r>
              <a:rPr lang="nb-NO" sz="1200" kern="1200">
                <a:solidFill>
                  <a:schemeClr val="tx1"/>
                </a:solidFill>
                <a:effectLst/>
                <a:latin typeface="+mn-lt"/>
                <a:ea typeface="+mn-ea"/>
                <a:cs typeface="+mn-cs"/>
              </a:rPr>
              <a:t>Som folkevalgt har du gått til valg på et valgprogram. Dette valgprogrammet ønsker du å få gjennomført. Spørsmålet er hvordan det kan gjøres. Og når, og hvordan, kan du ta opp en sak til politisk behandling?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Løsningene på de utfordringene du ser, vil gjerne inneholde både små og store politiske beslutninger. Kanskje ligger noen av dine hjertesaker i disse beslutningene.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Alt kan ikke vente til dere har definert de store utfordringene. Virksomheten går sin gang. Det er behov for å arbeide med mange saker og gjøre vedtak fortløpende. Lovverket har bestemmelser om hvilke saker som må behandles innen en viss frist. Et eksempel på en slik sak er kommunal og fylkeskommunal planstrategi, som skal behandles innen et år etter det konstituerende møtet.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Dere bør derfor sette dere inn i hvilke overordnede planer og strategier som skal opp til behandling, og når de skal behandles. Ofte vil det være fornuftig å vurdere de sakene du vil ta opp i forbindelse med arbeidet med budsjettet eller økonomiplanen, eller kanskje arbeidet med kommuneplanen eller andre sektorplaner. Litt avhengig av hvordan dere har organisert dere (kommunestyre- og fylkestingskomiteer eller utvalg), kan det være lurt å spille inn saker eller synspunkter i det forberedende arbeidet. På den måten kan administrasjonen gi sin faglige vurdering før den politiske prosessen starter. Husk at en god beslutningsprosess ofte involverer innbyggerne før dere fatter vedtak.</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Når en sak behandles i et folkevalgt organ, kan du selvsagt fremme alternative forslag til vedtak. Det kan være et godt tips å drøfte ordlyden med Rådmannen før du fremmer forslaget, slik at lovligheten kan bli vurdert.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Gjennom godt samarbeid, medbestemmelse og medinnflytelse skal Hovedavtalen bidra til en omstillingsdyktig og serviceinnstilt kommunesektor. I saker som angår de ansatte, gir Hovedavtalen rammer slik at de tillitsvalgte gjennom drøftinger skal kunne påvirke beslutningene før arbeidsgiveren tar en endelig avgjørelse. Fremmes det et benkeforslag i en slik sak, som ikke har vært drøftet med de tillitsvalgte, må saken drøftes med dem. I saker som angår ansatte, er det viktig at kommunestyret opptrer ryddig og i samsvar med Hovedavtalen.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Videre står du helt fritt til å fremme forslag om at administrasjonen skal forberede en sak. Det vil da være opp til kommunestyret eller fylkestinget å beslutte at saken skal forberedes.</a:t>
            </a:r>
          </a:p>
          <a:p>
            <a:r>
              <a:rPr lang="nb-NO" sz="1200" kern="1200">
                <a:solidFill>
                  <a:schemeClr val="tx1"/>
                </a:solidFill>
                <a:effectLst/>
                <a:latin typeface="+mn-lt"/>
                <a:ea typeface="+mn-ea"/>
                <a:cs typeface="+mn-cs"/>
              </a:rPr>
              <a:t>I kommuneloven står det at medlemmer av folkevalgte organer kan «kan stille spørsmål til lederen, også om saker som ikke står på sakslisten». Loven gir verken lederen eller administrasjonen noen plikt til å følge opp med et fullstendig svar eller en saksutredning.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å fylle ut denne bestemmelsen i kommuneloven har mange kommunestyrer og fylkesting vedtatt egne reglementer for det vi kaller </a:t>
            </a:r>
            <a:r>
              <a:rPr lang="nb-NO" sz="1200" i="1" kern="1200">
                <a:solidFill>
                  <a:schemeClr val="tx1"/>
                </a:solidFill>
                <a:effectLst/>
                <a:latin typeface="+mn-lt"/>
                <a:ea typeface="+mn-ea"/>
                <a:cs typeface="+mn-cs"/>
              </a:rPr>
              <a:t>grunngitte spørsmål</a:t>
            </a:r>
            <a:r>
              <a:rPr lang="nb-NO" sz="1200" kern="1200">
                <a:solidFill>
                  <a:schemeClr val="tx1"/>
                </a:solidFill>
                <a:effectLst/>
                <a:latin typeface="+mn-lt"/>
                <a:ea typeface="+mn-ea"/>
                <a:cs typeface="+mn-cs"/>
              </a:rPr>
              <a:t> og </a:t>
            </a:r>
            <a:r>
              <a:rPr lang="nb-NO" sz="1200" i="1" kern="1200">
                <a:solidFill>
                  <a:schemeClr val="tx1"/>
                </a:solidFill>
                <a:effectLst/>
                <a:latin typeface="+mn-lt"/>
                <a:ea typeface="+mn-ea"/>
                <a:cs typeface="+mn-cs"/>
              </a:rPr>
              <a:t>interpellasjoner</a:t>
            </a:r>
            <a:r>
              <a:rPr lang="nb-NO" sz="1200" kern="1200">
                <a:solidFill>
                  <a:schemeClr val="tx1"/>
                </a:solidFill>
                <a:effectLst/>
                <a:latin typeface="+mn-lt"/>
                <a:ea typeface="+mn-ea"/>
                <a:cs typeface="+mn-cs"/>
              </a:rPr>
              <a:t>. Dette reglementet er det viktig at dere behandler tidlig i den nye perioden.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Et grunngitt spørsmål vil vanligvis være en forespørsel som gjelder et helt konkret forhold. Grunngitte spørsmål rettes til ordføreren, gjerne noen dager før møtet, slik at han eller hun kan forberede svaret. Dersom det du vil ta opp, er av mer prinsipiell karakter, fremmes det vanligvis som en interpellasjon. Husk at dersom spørsmålet/interpellasjonen skal følges opp videre, må kommunestyret gjøre vedtak om det, med eventuelle føringer for oppfølgingen.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Noen kommuner har en ordning der de folkevalgte kan komme med private forslag i kommunestyret om saker som naturlig hører inn under kommunestyrets virkeområde. Kommunestyrets eget regelverk setter rammer for hvordan dette foregår.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mange kommunestyrer holdes det en muntlig spørretime i tilknytning til kommunestyremøtet. Man kan for eksempel stille spørsmål til ordføreren, eller til medlemmer av byrådet i kommuner som er parlamentarisk styrt. Slik kan de folkevalgte selv bidra til å sette saker på dagsordenen.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Den gruppen du er en del av, kan også være en god arena for å diskutere hvordan sakene dere er opptatt av, kan fremmes.</a:t>
            </a:r>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A0E2F-25FD-4357-97DE-FE986F9BB3D5}"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73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IGP</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72B69-2580-49D9-8641-4D27B56DFAC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67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5BB20C-C4AD-45A9-A5AD-C4A0962279A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575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Det finnes ikke noen fast oppskrift på hva som er en god beslutningsprosess. Det er mange forhold som virker inn. Ikke minst er sakens omfang og betydning viktig. Åpenhet er en viktig forutsetning for en god beslutningsprosess. Det er også viktig at det faglige grunnlaget for en sak er godt opplyst, og at saken er utredet i sin fulle bredde. Dette er rådmannens/kommunedirektørens ansvar. Ditt ansvar er å sørge for at administrasjonen har motivasjon og gode rammevilkår, slik at den kan opprettholde og videreutvikle sin faglige kompetanse.</a:t>
            </a:r>
          </a:p>
          <a:p>
            <a:r>
              <a:rPr lang="nb-NO" sz="1200" kern="1200">
                <a:solidFill>
                  <a:schemeClr val="tx1"/>
                </a:solidFill>
                <a:effectLst/>
                <a:latin typeface="+mn-lt"/>
                <a:ea typeface="+mn-ea"/>
                <a:cs typeface="+mn-cs"/>
              </a:rPr>
              <a:t>Eventuelle interessekonflikter må avklares i god tid. Personer som er inhabile, må avstå fra å delta i saksforberedelsene og beslutningsprosessene.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Avhengig av sakens omfang og betydning kan det være et godt grep å involvere innbyggerne før dere fatter vedtak. Men også samspillet med rådmannen og de andre politikerne i kommunestyret eller fylkestinget er viktig. Hvordan dere velger å organisere det politiske arbeidet, kan også ha betydning. Som ellers er klare ansvarslinjer og god informasjon viktig.</a:t>
            </a:r>
          </a:p>
          <a:p>
            <a:endParaRPr lang="nb-NO" sz="1200" kern="1200">
              <a:solidFill>
                <a:schemeClr val="tx1"/>
              </a:solidFill>
              <a:effectLst/>
              <a:latin typeface="+mn-lt"/>
              <a:ea typeface="+mn-ea"/>
              <a:cs typeface="+mn-cs"/>
            </a:endParaRPr>
          </a:p>
          <a:p>
            <a:r>
              <a:rPr lang="nb-NO"/>
              <a:t>Kommunedirektøren skal påse at saker som legges fram for folkevalgte organer, er forsvarlig utredet. Utredningen skal gi et faktisk og rettslig grunnlag for å treffe vedtak.</a:t>
            </a:r>
          </a:p>
          <a:p>
            <a:r>
              <a:rPr lang="nb-NO"/>
              <a:t>Kommunedirektøren skal påse at vedtak som treffes av folkevalgte organer, blir iverksatt uten ugrunnet opphold. Hvis kommunedirektøren blir oppmerksom på faktiske eller rettslige forhold som har sentral betydning for iverksettingen av vedtaket, skal han eller hun gjøre det folkevalgte organet oppmerksom på dette på en egnet måte.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Vi må heller ikke glemme de ansatte i beslutningsprosessen! I Hovedavtalen er det understreket at formålet er å skape et best mulig samarbeidsgrunnlag mellom arbeidsgivere og arbeidstakere. Hovedavtalen skal være et virkemiddel for å sikre gode prosesser og en positiv utvikling av gode tjenester. Samarbeidet skal være basert på tillit og gjensidig forståelse for hverandres roller. Hovedavtalen skal gjennom ordningen med tillitsvalgte gi arbeidstakerne innflytelse på hvordan arbeidsplassen blir organisert. I tillegg skal det utvikles arbeidsmetoder som bidrar til en fleksibel og brukervennlig tjenesteyting. Det er et prinsipp at de ansatte og deres organisasjoner blir involvert så tidlig som mulig.</a:t>
            </a:r>
          </a:p>
          <a:p>
            <a:endParaRPr lang="nb-NO"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del av </a:t>
            </a:r>
            <a:r>
              <a:rPr lang="en-US" sz="1200" kern="1200" err="1">
                <a:solidFill>
                  <a:schemeClr val="tx1"/>
                </a:solidFill>
                <a:effectLst/>
                <a:latin typeface="+mn-lt"/>
                <a:ea typeface="+mn-ea"/>
                <a:cs typeface="+mn-cs"/>
              </a:rPr>
              <a:t>beslutningsprosessen</a:t>
            </a:r>
            <a:r>
              <a:rPr lang="en-US" sz="1200" kern="1200">
                <a:solidFill>
                  <a:schemeClr val="tx1"/>
                </a:solidFill>
                <a:effectLst/>
                <a:latin typeface="+mn-lt"/>
                <a:ea typeface="+mn-ea"/>
                <a:cs typeface="+mn-cs"/>
              </a:rPr>
              <a:t> er det </a:t>
            </a:r>
            <a:r>
              <a:rPr lang="en-US" sz="1200" kern="1200" err="1">
                <a:solidFill>
                  <a:schemeClr val="tx1"/>
                </a:solidFill>
                <a:effectLst/>
                <a:latin typeface="+mn-lt"/>
                <a:ea typeface="+mn-ea"/>
                <a:cs typeface="+mn-cs"/>
              </a:rPr>
              <a:t>viktig</a:t>
            </a:r>
            <a:r>
              <a:rPr lang="en-US" sz="1200" kern="1200">
                <a:solidFill>
                  <a:schemeClr val="tx1"/>
                </a:solidFill>
                <a:effectLst/>
                <a:latin typeface="+mn-lt"/>
                <a:ea typeface="+mn-ea"/>
                <a:cs typeface="+mn-cs"/>
              </a:rPr>
              <a:t> at man </a:t>
            </a:r>
            <a:r>
              <a:rPr lang="en-US" sz="1200" kern="1200" err="1">
                <a:solidFill>
                  <a:schemeClr val="tx1"/>
                </a:solidFill>
                <a:effectLst/>
                <a:latin typeface="+mn-lt"/>
                <a:ea typeface="+mn-ea"/>
                <a:cs typeface="+mn-cs"/>
              </a:rPr>
              <a:t>prøver</a:t>
            </a:r>
            <a:r>
              <a:rPr lang="en-US" sz="1200" kern="1200">
                <a:solidFill>
                  <a:schemeClr val="tx1"/>
                </a:solidFill>
                <a:effectLst/>
                <a:latin typeface="+mn-lt"/>
                <a:ea typeface="+mn-ea"/>
                <a:cs typeface="+mn-cs"/>
              </a:rPr>
              <a:t> å </a:t>
            </a:r>
            <a:r>
              <a:rPr lang="en-US" sz="1200" kern="1200" err="1">
                <a:solidFill>
                  <a:schemeClr val="tx1"/>
                </a:solidFill>
                <a:effectLst/>
                <a:latin typeface="+mn-lt"/>
                <a:ea typeface="+mn-ea"/>
                <a:cs typeface="+mn-cs"/>
              </a:rPr>
              <a:t>finne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a:t>
            </a:r>
            <a:r>
              <a:rPr lang="en-US" sz="1200" kern="1200">
                <a:solidFill>
                  <a:schemeClr val="tx1"/>
                </a:solidFill>
                <a:effectLst/>
                <a:latin typeface="+mn-lt"/>
                <a:ea typeface="+mn-ea"/>
                <a:cs typeface="+mn-cs"/>
              </a:rPr>
              <a:t> nye </a:t>
            </a:r>
            <a:r>
              <a:rPr lang="en-US" sz="1200" kern="1200" err="1">
                <a:solidFill>
                  <a:schemeClr val="tx1"/>
                </a:solidFill>
                <a:effectLst/>
                <a:latin typeface="+mn-lt"/>
                <a:ea typeface="+mn-ea"/>
                <a:cs typeface="+mn-cs"/>
              </a:rPr>
              <a:t>og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effektive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løsninger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Involvering</a:t>
            </a:r>
            <a:r>
              <a:rPr lang="en-US" sz="1200" kern="1200">
                <a:solidFill>
                  <a:schemeClr val="tx1"/>
                </a:solidFill>
                <a:effectLst/>
                <a:latin typeface="+mn-lt"/>
                <a:ea typeface="+mn-ea"/>
                <a:cs typeface="+mn-cs"/>
              </a:rPr>
              <a:t> av </a:t>
            </a:r>
            <a:r>
              <a:rPr lang="en-US" sz="1200" kern="1200" err="1">
                <a:solidFill>
                  <a:schemeClr val="tx1"/>
                </a:solidFill>
                <a:effectLst/>
                <a:latin typeface="+mn-lt"/>
                <a:ea typeface="+mn-ea"/>
                <a:cs typeface="+mn-cs"/>
              </a:rPr>
              <a:t>lokalsamfunnet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være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fornuftig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og</a:t>
            </a:r>
            <a:r>
              <a:rPr lang="en-US" sz="1200" kern="1200">
                <a:solidFill>
                  <a:schemeClr val="tx1"/>
                </a:solidFill>
                <a:effectLst/>
                <a:latin typeface="+mn-lt"/>
                <a:ea typeface="+mn-ea"/>
                <a:cs typeface="+mn-cs"/>
              </a:rPr>
              <a:t> det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a:t>
            </a:r>
            <a:r>
              <a:rPr lang="en-US" sz="1200" kern="1200">
                <a:solidFill>
                  <a:schemeClr val="tx1"/>
                </a:solidFill>
                <a:effectLst/>
                <a:latin typeface="+mn-lt"/>
                <a:ea typeface="+mn-ea"/>
                <a:cs typeface="+mn-cs"/>
              </a:rPr>
              <a:t> å </a:t>
            </a:r>
            <a:r>
              <a:rPr lang="en-US" sz="1200" kern="1200" err="1">
                <a:solidFill>
                  <a:schemeClr val="tx1"/>
                </a:solidFill>
                <a:effectLst/>
                <a:latin typeface="+mn-lt"/>
                <a:ea typeface="+mn-ea"/>
                <a:cs typeface="+mn-cs"/>
              </a:rPr>
              <a:t>utfordre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vanetenkningen</a:t>
            </a:r>
            <a:r>
              <a:rPr lang="en-US" sz="1200" kern="1200">
                <a:solidFill>
                  <a:schemeClr val="tx1"/>
                </a:solidFill>
                <a:effectLst/>
                <a:latin typeface="+mn-lt"/>
                <a:ea typeface="+mn-ea"/>
                <a:cs typeface="+mn-cs"/>
              </a:rPr>
              <a:t>. </a:t>
            </a:r>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A0E2F-25FD-4357-97DE-FE986F9BB3D5}"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26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organet selv eller kommunestyret som vedtar møtetidspunkter, eller så kan organets leder mene det er nødvendig å holde et møte, eller så kan</a:t>
            </a:r>
            <a:r>
              <a:rPr lang="nb-NO" baseline="0"/>
              <a:t> </a:t>
            </a:r>
            <a:r>
              <a:rPr lang="nb-NO"/>
              <a:t>minst 1/3 av medlemmene kreve det.</a:t>
            </a:r>
          </a:p>
          <a:p>
            <a:r>
              <a:rPr lang="nb-NO"/>
              <a:t>Hvem er det som kan avlyse et møte?</a:t>
            </a:r>
            <a:r>
              <a:rPr lang="nb-NO" baseline="0"/>
              <a:t> </a:t>
            </a:r>
            <a:r>
              <a:rPr lang="nb-NO"/>
              <a:t>Det er i utgangspunktet de samme som bestemte møtetidspunktet som kan vedta avlysning av det aktuelle møtet. Ordførere kan ikke avlyse hvis det er 1/3 som har krevet møtet.</a:t>
            </a:r>
          </a:p>
          <a:p>
            <a:r>
              <a:rPr lang="nb-NO"/>
              <a:t>Det er kun det folkevalgte organer selv som kan godkjenne</a:t>
            </a:r>
            <a:r>
              <a:rPr lang="nb-NO" baseline="0"/>
              <a:t> sakliste, og tilsvarende, utsette eller avvise en sak i form av et vedtak. </a:t>
            </a:r>
          </a:p>
          <a:p>
            <a:r>
              <a:rPr lang="nb-NO" baseline="0"/>
              <a:t>Husk at dersom det er aktuelt å utsette en sak, bør det fremgå tydelig i det kommunale reglementet hvordan </a:t>
            </a:r>
            <a:r>
              <a:rPr lang="nb-NO" baseline="0" err="1"/>
              <a:t>utsettelesforslag</a:t>
            </a:r>
            <a:r>
              <a:rPr lang="nb-NO" baseline="0"/>
              <a:t> behandles, for eksempel at den debatten tas før realitetsbehandlingen av saken.</a:t>
            </a:r>
            <a:endParaRPr lang="nb-NO"/>
          </a:p>
          <a:p>
            <a:endParaRPr lang="nb-NO"/>
          </a:p>
          <a:p>
            <a:r>
              <a:rPr lang="nb-NO"/>
              <a:t>Det er organets leder som har ansvar for å sette opp sakslisten og innkalle til møte. </a:t>
            </a:r>
          </a:p>
          <a:p>
            <a:endParaRPr lang="nb-NO"/>
          </a:p>
          <a:p>
            <a:r>
              <a:rPr lang="nb-NO"/>
              <a:t>Minst 1/3 av organets medlemmer kan kreve at en sak skal settes på sakslisten. </a:t>
            </a:r>
          </a:p>
          <a:p>
            <a:endParaRPr lang="nb-NO"/>
          </a:p>
          <a:p>
            <a:r>
              <a:rPr lang="nb-NO"/>
              <a:t>Sakslisten skal sendes til organets medlemmer med rimelig varsel. Hva som er rimelig varsel kan variere, men normalt en (snau) ukes tid. </a:t>
            </a:r>
          </a:p>
          <a:p>
            <a:r>
              <a:rPr lang="nb-NO"/>
              <a:t>Innkallingen skal inneholde liste over saker som skal behandles, og dokumentene i saken.</a:t>
            </a:r>
          </a:p>
          <a:p>
            <a:endParaRPr lang="nb-NO"/>
          </a:p>
          <a:p>
            <a:r>
              <a:rPr lang="nb-NO"/>
              <a:t>Møtene skal kunngjøres på en hensiktsmessig måte.</a:t>
            </a:r>
          </a:p>
          <a:p>
            <a:r>
              <a:rPr lang="nb-NO"/>
              <a:t>Også dersom man antar møte vil bli helt eller delvis lukket </a:t>
            </a:r>
          </a:p>
          <a:p>
            <a:endParaRPr lang="nb-NO"/>
          </a:p>
          <a:p>
            <a:r>
              <a:rPr lang="nb-NO"/>
              <a:t>Sakslisten og andre møtedokumenter som ikke er unntatt offentlighet skal være tilgjengelig for allmennheten.</a:t>
            </a:r>
          </a:p>
          <a:p>
            <a:endParaRPr lang="nb-NO"/>
          </a:p>
          <a:p>
            <a:r>
              <a:rPr lang="nb-NO"/>
              <a:t>Møteleder er organets leder eller nestleder</a:t>
            </a:r>
          </a:p>
          <a:p>
            <a:r>
              <a:rPr lang="nb-NO"/>
              <a:t>Det er alltid mulig å stille spørsmål til organets leder under møte, men man har ikke alltid krav på svar. Det må være mulig å si at man kommer tilbake til saken i neste møte.</a:t>
            </a:r>
          </a:p>
          <a:p>
            <a:r>
              <a:rPr lang="nb-NO"/>
              <a:t>For at et folkevalgt organs skal kunne treffe vedtak, må minst halvparten av medlemmene ha vært til stede og avgitt stemme i saken.</a:t>
            </a:r>
          </a:p>
          <a:p>
            <a:r>
              <a:rPr lang="nb-NO"/>
              <a:t>Jf. § 8-1 om at medlemmer faktisk har en møteplikt og en stemmeplikt. </a:t>
            </a:r>
          </a:p>
          <a:p>
            <a:r>
              <a:rPr lang="nb-NO"/>
              <a:t>Vedtak treffes som hovedregel med flertall av de avgitte stemmene. </a:t>
            </a:r>
          </a:p>
          <a:p>
            <a:r>
              <a:rPr lang="nb-NO"/>
              <a:t>Ved likhet avgjør som hovedregel møteleders stemme.</a:t>
            </a:r>
          </a:p>
          <a:p>
            <a:endParaRPr lang="nb-NO"/>
          </a:p>
          <a:p>
            <a:r>
              <a:rPr lang="nb-NO"/>
              <a:t>Organet kan med alminnelig flertall velge å utsette realitetsbehandlingen av en sak som er oppført på den utsendte sakslisten. Dette er en videreføring av en nokså selvsagt regel. Det er da greit å huske på at en debatt og avstemning om utsettelse, skal så mye som mulig holdes adskilt fra en eventuell debatt om selve saken. </a:t>
            </a:r>
          </a:p>
          <a:p>
            <a:endParaRPr lang="nb-NO"/>
          </a:p>
          <a:p>
            <a:r>
              <a:rPr lang="nb-NO"/>
              <a:t>Organet kan fatte vedtak i saker som ikke er på sakslisten hvis ikke møtelederen eller 1/3 av de møtende motsetter seg det, ref. interpellasjoner</a:t>
            </a:r>
          </a:p>
          <a:p>
            <a:r>
              <a:rPr lang="nb-NO"/>
              <a:t>Det samme gjelder i saker hvor saksdokumentene ikke er sendt ut sammen med innkallingen.</a:t>
            </a:r>
          </a:p>
          <a:p>
            <a:endParaRPr lang="nb-NO"/>
          </a:p>
          <a:p>
            <a:r>
              <a:rPr lang="nb-NO"/>
              <a:t>Møtebok</a:t>
            </a:r>
          </a:p>
          <a:p>
            <a:r>
              <a:rPr lang="nb-NO"/>
              <a:t>Det skal føres møtebok i alle folkevalgte organer. Det er innført en ny bestemmelse om offentliggjøring og en bestemmelse som stiller krav til innholdet. </a:t>
            </a:r>
          </a:p>
          <a:p>
            <a:r>
              <a:rPr lang="nb-NO"/>
              <a:t>Alt som er ikke er unntatt fra offentlighet, skal være tilgjengelig for allmennheten</a:t>
            </a:r>
          </a:p>
          <a:p>
            <a:r>
              <a:rPr lang="nb-NO"/>
              <a:t>Møteboken skal (minst) inneholde:</a:t>
            </a:r>
          </a:p>
          <a:p>
            <a:r>
              <a:rPr lang="nb-NO"/>
              <a:t>tid og sted for møte</a:t>
            </a:r>
          </a:p>
          <a:p>
            <a:r>
              <a:rPr lang="nb-NO"/>
              <a:t>hvem som møtte, og hvem som var fraværende</a:t>
            </a:r>
          </a:p>
          <a:p>
            <a:r>
              <a:rPr lang="nb-NO"/>
              <a:t>hvilke saker ble behandlet</a:t>
            </a:r>
          </a:p>
          <a:p>
            <a:r>
              <a:rPr lang="nb-NO"/>
              <a:t>hvilke vedtak ble truffet</a:t>
            </a:r>
          </a:p>
          <a:p>
            <a:r>
              <a:rPr lang="nb-NO"/>
              <a:t>avstemningsresultatet (hvem stemte på hva)</a:t>
            </a:r>
          </a:p>
          <a:p>
            <a:endParaRPr lang="nb-NO"/>
          </a:p>
          <a:p>
            <a:r>
              <a:rPr lang="nb-NO"/>
              <a:t>Hvis møtet lukkes,  eller et medlem blir vurdert som inhabil eller får fritak av personlige grunner skal dette føres inn i møteboken, og det skal oppgis hjemmel.</a:t>
            </a:r>
          </a:p>
          <a:p>
            <a:r>
              <a:rPr lang="nb-NO"/>
              <a:t>NB: Det skal også føres inn i møteboken om møtet holdes for åpne dører eller om medlem vurderes som habilt hvis dette skjer etter en debatt og avstemning. </a:t>
            </a:r>
          </a:p>
          <a:p>
            <a:endParaRPr lang="nb-NO"/>
          </a:p>
          <a:p>
            <a:r>
              <a:rPr lang="nb-NO"/>
              <a:t>Hovedregel: Åpne møter i folkevalgte organer</a:t>
            </a:r>
          </a:p>
          <a:p>
            <a:r>
              <a:rPr lang="nb-NO"/>
              <a:t>Debatten om lukking: Hovedregel åpen, men kan lukkes</a:t>
            </a:r>
          </a:p>
          <a:p>
            <a:r>
              <a:rPr lang="nb-NO"/>
              <a:t>Avstemningen om lukking: Alltid åpen</a:t>
            </a:r>
          </a:p>
          <a:p>
            <a:endParaRPr lang="nb-NO"/>
          </a:p>
          <a:p>
            <a:r>
              <a:rPr lang="nb-NO"/>
              <a:t>Lukkingsgrunner:</a:t>
            </a:r>
          </a:p>
          <a:p>
            <a:r>
              <a:rPr lang="nb-NO"/>
              <a:t>Taushetsbelagte opplysninger (skal)</a:t>
            </a:r>
          </a:p>
          <a:p>
            <a:r>
              <a:rPr lang="nb-NO"/>
              <a:t>Arbeidstakers tjenstlige forhold (skal)</a:t>
            </a:r>
          </a:p>
          <a:p>
            <a:r>
              <a:rPr lang="nb-NO"/>
              <a:t>Personvernhensyn (kan)</a:t>
            </a:r>
          </a:p>
          <a:p>
            <a:r>
              <a:rPr lang="nb-NO"/>
              <a:t>Tungtveiende offentlige interesser og det vil komme frem opplysninger som kunne vært unntatt etter offentlighetsloven (kan)</a:t>
            </a:r>
          </a:p>
          <a:p>
            <a:endParaRPr lang="nb-NO"/>
          </a:p>
          <a:p>
            <a:endParaRPr lang="nb-NO"/>
          </a:p>
          <a:p>
            <a:endParaRPr lang="nb-NO"/>
          </a:p>
          <a:p>
            <a:endParaRPr lang="nb-NO"/>
          </a:p>
          <a:p>
            <a:endParaRPr lang="nb-NO"/>
          </a:p>
          <a:p>
            <a:endParaRPr lang="nb-NO"/>
          </a:p>
          <a:p>
            <a:endParaRPr lang="nb-NO"/>
          </a:p>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579A51-0C32-4B2B-BF63-DD2D2388866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580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796264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707784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63374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093910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34543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19365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627076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136011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6397417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2900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16383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50"/>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76933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983082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9"/>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9"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3"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543843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39937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2358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004285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10269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5305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2"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3"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72B89BD-9E2A-459D-9CB6-FE6C781A3975}" type="datetimeFigureOut">
              <a:rPr lang="nb-NO" smtClean="0">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AE5CA341-382C-4621-A2A1-4DA86EA2F9E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80750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349067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56000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083168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8502021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2514140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555170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2649287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202216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96148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38308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796197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4489989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731602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14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1080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449571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71659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087001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44376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81799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32967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524808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4260557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97214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75086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8304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80716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8926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7198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87101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360874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85245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936576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988419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9296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992903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83592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655343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759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49639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1445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7422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576312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71854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41676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700147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787386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49142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35184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4001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23540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076733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rPr>
                <a:solidFill>
                  <a:prstClr val="black">
                    <a:tint val="75000"/>
                  </a:prstClr>
                </a:solidFill>
              </a:rPr>
              <a:pPr/>
              <a:t>‹#›</a:t>
            </a:fld>
            <a:endParaRPr lang="nb-NO">
              <a:solidFill>
                <a:prstClr val="black">
                  <a:tint val="75000"/>
                </a:prstClr>
              </a:solidFill>
            </a:endParaRPr>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21396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885800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304400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340540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8C9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76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578239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94095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91937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335847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848788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669207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20387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585272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8939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972723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473526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96680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423437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58139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9540C3D-7D2E-B046-9707-68B92A5A8B5C}" type="datetimeFigureOut">
              <a:rPr kumimoji="0" lang="nb-NO"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07.03.2021</a:t>
            </a:fld>
            <a:endParaRPr kumimoji="0" lang="nb-N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Plassholder for bunntekst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Plassholder for lysbildenumm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1872E-8BFC-214A-B7E1-4CF644173512}" type="slidenum">
              <a:rPr kumimoji="0"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2701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19327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30471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017075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30721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46147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863740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979209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79855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36154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302312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16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639763"/>
            <a:ext cx="10972800" cy="1143000"/>
          </a:xfrm>
        </p:spPr>
        <p:txBody>
          <a:bodyPr/>
          <a:lstStyle/>
          <a:p>
            <a:r>
              <a:rPr lang="nb-NO"/>
              <a:t>Klikk for å redigere tittelstil</a:t>
            </a:r>
          </a:p>
        </p:txBody>
      </p:sp>
      <p:sp>
        <p:nvSpPr>
          <p:cNvPr id="3" name="Plassholder for innhold 2"/>
          <p:cNvSpPr>
            <a:spLocks noGrp="1"/>
          </p:cNvSpPr>
          <p:nvPr>
            <p:ph idx="1"/>
          </p:nvPr>
        </p:nvSpPr>
        <p:spPr>
          <a:xfrm>
            <a:off x="609600" y="1912938"/>
            <a:ext cx="10972800" cy="355758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609600" y="6173788"/>
            <a:ext cx="2844800" cy="365125"/>
          </a:xfrm>
        </p:spPr>
        <p:txBody>
          <a:bodyPr/>
          <a:lstStyle>
            <a:lvl1pPr>
              <a:defRPr smtClean="0"/>
            </a:lvl1pPr>
          </a:lstStyle>
          <a:p>
            <a:pPr>
              <a:defRPr/>
            </a:pPr>
            <a:fld id="{21CA6E71-A984-4F9E-B3F6-F2EC3A8FE7B3}" type="datetimeFigureOut">
              <a:rPr lang="nb-NO"/>
              <a:pPr>
                <a:defRPr/>
              </a:pPr>
              <a:t>07.03.2021</a:t>
            </a:fld>
            <a:endParaRPr lang="nb-NO"/>
          </a:p>
        </p:txBody>
      </p:sp>
      <p:sp>
        <p:nvSpPr>
          <p:cNvPr id="5" name="Plassholder for bunntekst 4"/>
          <p:cNvSpPr>
            <a:spLocks noGrp="1"/>
          </p:cNvSpPr>
          <p:nvPr>
            <p:ph type="ftr" sz="quarter" idx="11"/>
          </p:nvPr>
        </p:nvSpPr>
        <p:spPr>
          <a:xfrm>
            <a:off x="4165600" y="6173788"/>
            <a:ext cx="3860800" cy="365125"/>
          </a:xfrm>
        </p:spPr>
        <p:txBody>
          <a:bodyPr/>
          <a:lstStyle>
            <a:lvl1pPr>
              <a:defRPr/>
            </a:lvl1pPr>
          </a:lstStyle>
          <a:p>
            <a:pPr>
              <a:defRPr/>
            </a:pPr>
            <a:endParaRPr lang="nb-NO"/>
          </a:p>
        </p:txBody>
      </p:sp>
      <p:sp>
        <p:nvSpPr>
          <p:cNvPr id="6" name="Plassholder for lysbildenummer 5"/>
          <p:cNvSpPr>
            <a:spLocks noGrp="1"/>
          </p:cNvSpPr>
          <p:nvPr>
            <p:ph type="sldNum" sz="quarter" idx="12"/>
          </p:nvPr>
        </p:nvSpPr>
        <p:spPr>
          <a:xfrm>
            <a:off x="8737600" y="6173788"/>
            <a:ext cx="1560513" cy="365125"/>
          </a:xfrm>
        </p:spPr>
        <p:txBody>
          <a:bodyPr/>
          <a:lstStyle>
            <a:lvl1pPr>
              <a:defRPr/>
            </a:lvl1pPr>
          </a:lstStyle>
          <a:p>
            <a:fld id="{DC2F9144-0C9F-400B-B5D0-352903190C2F}" type="slidenum">
              <a:rPr lang="nb-NO" altLang="nb-NO"/>
              <a:pPr/>
              <a:t>‹#›</a:t>
            </a:fld>
            <a:endParaRPr lang="nb-NO" altLang="nb-NO"/>
          </a:p>
        </p:txBody>
      </p:sp>
    </p:spTree>
    <p:extLst>
      <p:ext uri="{BB962C8B-B14F-4D97-AF65-F5344CB8AC3E}">
        <p14:creationId xmlns:p14="http://schemas.microsoft.com/office/powerpoint/2010/main" val="119662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51813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47003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988655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07.03.2021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8447002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07.03.2021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4083232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44359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07.03.2021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901984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7894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07.03.2021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770420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002610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814577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0638253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Kapittel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tel 1"/>
          <p:cNvSpPr>
            <a:spLocks noGrp="1"/>
          </p:cNvSpPr>
          <p:nvPr>
            <p:ph type="ctrTitle"/>
          </p:nvPr>
        </p:nvSpPr>
        <p:spPr>
          <a:xfrm>
            <a:off x="664227" y="2196035"/>
            <a:ext cx="10845220" cy="3013260"/>
          </a:xfrm>
        </p:spPr>
        <p:txBody>
          <a:bodyPr lIns="0" tIns="0" rIns="0" bIns="0" anchor="t">
            <a:noAutofit/>
          </a:bodyPr>
          <a:lstStyle>
            <a:lvl1pPr marL="0" indent="0" algn="ctr">
              <a:defRPr sz="3200" b="0">
                <a:solidFill>
                  <a:schemeClr val="bg1"/>
                </a:solidFill>
                <a:latin typeface="Calibri"/>
                <a:cs typeface="Calibri"/>
              </a:defRPr>
            </a:lvl1pPr>
          </a:lstStyle>
          <a:p>
            <a:r>
              <a:rPr lang="nb-NO"/>
              <a:t>Klikk for å redigere tittelstil</a:t>
            </a:r>
          </a:p>
        </p:txBody>
      </p:sp>
      <p:cxnSp>
        <p:nvCxnSpPr>
          <p:cNvPr id="3" name="Rett linje 2"/>
          <p:cNvCxnSpPr/>
          <p:nvPr userDrawn="1"/>
        </p:nvCxnSpPr>
        <p:spPr>
          <a:xfrm>
            <a:off x="4887107" y="1684361"/>
            <a:ext cx="24177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5396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900538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rPr>
                <a:solidFill>
                  <a:prstClr val="black">
                    <a:tint val="75000"/>
                  </a:prstClr>
                </a:solidFill>
              </a:rPr>
              <a:pPr/>
              <a:t>‹#›</a:t>
            </a:fld>
            <a:endParaRPr lang="nb-NO">
              <a:solidFill>
                <a:prstClr val="black">
                  <a:tint val="75000"/>
                </a:prstClr>
              </a:solidFill>
            </a:endParaRPr>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316578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A31872E-8BFC-214A-B7E1-4CF644173512}" type="slidenum">
              <a:rPr>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1844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4.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4.png"/><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4.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141163338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305596381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7988095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8769583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19098193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291847594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07.03.2021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150567673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rPr lang="nb-NO">
                <a:solidFill>
                  <a:prstClr val="black">
                    <a:tint val="75000"/>
                  </a:prstClr>
                </a:solidFill>
              </a:rPr>
              <a:pPr/>
              <a:t>07.03.2021</a:t>
            </a:fld>
            <a:endParaRPr lang="nb-NO">
              <a:solidFill>
                <a:prstClr val="black">
                  <a:tint val="75000"/>
                </a:prstClr>
              </a:solidFill>
            </a:endParaRPr>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rPr>
                <a:solidFill>
                  <a:prstClr val="black">
                    <a:tint val="75000"/>
                  </a:prstClr>
                </a:solidFill>
              </a:rPr>
              <a:pPr/>
              <a:t>‹#›</a:t>
            </a:fld>
            <a:endParaRPr lang="nb-NO">
              <a:solidFill>
                <a:prstClr val="black">
                  <a:tint val="75000"/>
                </a:prstClr>
              </a:solidFill>
            </a:endParaRPr>
          </a:p>
        </p:txBody>
      </p:sp>
      <p:pic>
        <p:nvPicPr>
          <p:cNvPr id="8" name="Bilde 7" descr="ks_hovedlogo_rgb.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409253478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2B89BD-9E2A-459D-9CB6-FE6C781A3975}" type="datetimeFigureOut">
              <a:rPr lang="nb-NO" smtClean="0">
                <a:solidFill>
                  <a:prstClr val="black">
                    <a:tint val="75000"/>
                  </a:prstClr>
                </a:solidFill>
              </a:rPr>
              <a:pPr defTabSz="914400"/>
              <a:t>07.03.2021</a:t>
            </a:fld>
            <a:endParaRPr lang="nb-NO">
              <a:solidFill>
                <a:prstClr val="black">
                  <a:tint val="75000"/>
                </a:prstClr>
              </a:solidFill>
            </a:endParaRPr>
          </a:p>
        </p:txBody>
      </p:sp>
      <p:sp>
        <p:nvSpPr>
          <p:cNvPr id="5" name="Plassholder for bunntekst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nb-NO">
              <a:solidFill>
                <a:prstClr val="black">
                  <a:tint val="75000"/>
                </a:prstClr>
              </a:solidFill>
            </a:endParaRPr>
          </a:p>
        </p:txBody>
      </p:sp>
      <p:sp>
        <p:nvSpPr>
          <p:cNvPr id="6" name="Plassholder for lysbildenumm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5CA341-382C-4621-A2A1-4DA86EA2F9EA}" type="slidenum">
              <a:rPr lang="nb-NO" smtClean="0">
                <a:solidFill>
                  <a:prstClr val="black">
                    <a:tint val="75000"/>
                  </a:prstClr>
                </a:solidFill>
              </a:rPr>
              <a:pPr defTabSz="914400"/>
              <a:t>‹#›</a:t>
            </a:fld>
            <a:endParaRPr lang="nb-NO">
              <a:solidFill>
                <a:prstClr val="black">
                  <a:tint val="75000"/>
                </a:prstClr>
              </a:solidFill>
            </a:endParaRPr>
          </a:p>
        </p:txBody>
      </p:sp>
    </p:spTree>
    <p:extLst>
      <p:ext uri="{BB962C8B-B14F-4D97-AF65-F5344CB8AC3E}">
        <p14:creationId xmlns:p14="http://schemas.microsoft.com/office/powerpoint/2010/main" val="34155111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5.xml"/><Relationship Id="rId1" Type="http://schemas.openxmlformats.org/officeDocument/2006/relationships/slideLayout" Target="../slideLayouts/slideLayout88.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8.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0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r>
              <a:rPr lang="nb-NO"/>
              <a:t>KS Folkevalgtprogram</a:t>
            </a:r>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a:solidFill>
                  <a:srgbClr val="001A58"/>
                </a:solidFill>
              </a:rPr>
              <a:t>«En selvstendig og nyskapende kommunesektor»</a:t>
            </a:r>
          </a:p>
        </p:txBody>
      </p:sp>
      <p:sp>
        <p:nvSpPr>
          <p:cNvPr id="2" name="TekstSylinder 1">
            <a:extLst>
              <a:ext uri="{FF2B5EF4-FFF2-40B4-BE49-F238E27FC236}">
                <a16:creationId xmlns:a16="http://schemas.microsoft.com/office/drawing/2014/main" id="{388DC965-4838-4C0C-8C4E-8A74F0BA7438}"/>
              </a:ext>
            </a:extLst>
          </p:cNvPr>
          <p:cNvSpPr txBox="1"/>
          <p:nvPr/>
        </p:nvSpPr>
        <p:spPr>
          <a:xfrm>
            <a:off x="664227" y="2671382"/>
            <a:ext cx="5160840" cy="369332"/>
          </a:xfrm>
          <a:prstGeom prst="rect">
            <a:avLst/>
          </a:prstGeom>
          <a:noFill/>
        </p:spPr>
        <p:txBody>
          <a:bodyPr wrap="square" rtlCol="0">
            <a:spAutoFit/>
          </a:bodyPr>
          <a:lstStyle/>
          <a:p>
            <a:r>
              <a:rPr lang="nb-NO" i="1">
                <a:solidFill>
                  <a:schemeClr val="bg1"/>
                </a:solidFill>
              </a:rPr>
              <a:t>Aurskog-Høland, 8.mars 2021</a:t>
            </a:r>
          </a:p>
        </p:txBody>
      </p:sp>
      <p:sp>
        <p:nvSpPr>
          <p:cNvPr id="3" name="TekstSylinder 2">
            <a:extLst>
              <a:ext uri="{FF2B5EF4-FFF2-40B4-BE49-F238E27FC236}">
                <a16:creationId xmlns:a16="http://schemas.microsoft.com/office/drawing/2014/main" id="{27E6C0B6-8FF1-4F4D-8211-647141751322}"/>
              </a:ext>
            </a:extLst>
          </p:cNvPr>
          <p:cNvSpPr txBox="1"/>
          <p:nvPr/>
        </p:nvSpPr>
        <p:spPr>
          <a:xfrm>
            <a:off x="664227" y="3843867"/>
            <a:ext cx="4246440" cy="646331"/>
          </a:xfrm>
          <a:prstGeom prst="rect">
            <a:avLst/>
          </a:prstGeom>
          <a:noFill/>
        </p:spPr>
        <p:txBody>
          <a:bodyPr wrap="square" rtlCol="0">
            <a:spAutoFit/>
          </a:bodyPr>
          <a:lstStyle/>
          <a:p>
            <a:r>
              <a:rPr lang="nb-NO">
                <a:solidFill>
                  <a:schemeClr val="bg1"/>
                </a:solidFill>
              </a:rPr>
              <a:t>Martin Skramstad</a:t>
            </a:r>
          </a:p>
          <a:p>
            <a:r>
              <a:rPr lang="nb-NO">
                <a:solidFill>
                  <a:schemeClr val="bg1"/>
                </a:solidFill>
              </a:rPr>
              <a:t>Gjertrud Strand Sanderød</a:t>
            </a:r>
          </a:p>
        </p:txBody>
      </p:sp>
    </p:spTree>
    <p:extLst>
      <p:ext uri="{BB962C8B-B14F-4D97-AF65-F5344CB8AC3E}">
        <p14:creationId xmlns:p14="http://schemas.microsoft.com/office/powerpoint/2010/main" val="295348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F18789-D451-45F5-A0EE-BDCF962A8BC0}"/>
              </a:ext>
            </a:extLst>
          </p:cNvPr>
          <p:cNvSpPr>
            <a:spLocks noGrp="1"/>
          </p:cNvSpPr>
          <p:nvPr>
            <p:ph type="title"/>
          </p:nvPr>
        </p:nvSpPr>
        <p:spPr>
          <a:xfrm>
            <a:off x="609600" y="731276"/>
            <a:ext cx="10972800" cy="1143000"/>
          </a:xfrm>
        </p:spPr>
        <p:txBody>
          <a:bodyPr anchor="ctr">
            <a:normAutofit/>
          </a:bodyPr>
          <a:lstStyle/>
          <a:p>
            <a:r>
              <a:rPr lang="nb-NO"/>
              <a:t>Kommunestyret/utvalgene som politiske verksteder</a:t>
            </a:r>
            <a:br>
              <a:rPr lang="nb-NO"/>
            </a:br>
            <a:endParaRPr lang="nb-NO"/>
          </a:p>
        </p:txBody>
      </p:sp>
      <p:sp>
        <p:nvSpPr>
          <p:cNvPr id="3" name="Plassholder for innhold 2">
            <a:extLst>
              <a:ext uri="{FF2B5EF4-FFF2-40B4-BE49-F238E27FC236}">
                <a16:creationId xmlns:a16="http://schemas.microsoft.com/office/drawing/2014/main" id="{898F2114-466C-40A5-8BA4-79A9CC5D58F9}"/>
              </a:ext>
            </a:extLst>
          </p:cNvPr>
          <p:cNvSpPr>
            <a:spLocks noGrp="1"/>
          </p:cNvSpPr>
          <p:nvPr>
            <p:ph sz="half" idx="1"/>
          </p:nvPr>
        </p:nvSpPr>
        <p:spPr>
          <a:xfrm>
            <a:off x="6197600" y="2114484"/>
            <a:ext cx="5384800" cy="3109450"/>
          </a:xfrm>
        </p:spPr>
        <p:txBody>
          <a:bodyPr>
            <a:normAutofit/>
          </a:bodyPr>
          <a:lstStyle/>
          <a:p>
            <a:r>
              <a:rPr lang="nb-NO"/>
              <a:t>Kommuneplanen som debattgrunnlag</a:t>
            </a:r>
          </a:p>
          <a:p>
            <a:r>
              <a:rPr lang="nb-NO"/>
              <a:t>Møter uten saksliste</a:t>
            </a:r>
          </a:p>
          <a:p>
            <a:r>
              <a:rPr lang="nb-NO"/>
              <a:t>Temamøter</a:t>
            </a:r>
          </a:p>
          <a:p>
            <a:r>
              <a:rPr lang="nb-NO"/>
              <a:t>Invitere innbyggere/interessenter inn</a:t>
            </a:r>
          </a:p>
          <a:p>
            <a:r>
              <a:rPr lang="nb-NO"/>
              <a:t>Møter med nabokommuner/fylkeskommunen</a:t>
            </a:r>
          </a:p>
          <a:p>
            <a:r>
              <a:rPr lang="nb-NO"/>
              <a:t>Eventuelt</a:t>
            </a:r>
          </a:p>
          <a:p>
            <a:r>
              <a:rPr lang="nb-NO"/>
              <a:t>A- og B-saker</a:t>
            </a:r>
          </a:p>
          <a:p>
            <a:endParaRPr lang="nb-NO"/>
          </a:p>
          <a:p>
            <a:pPr marL="0" indent="0">
              <a:buNone/>
            </a:pPr>
            <a:endParaRPr lang="nb-NO"/>
          </a:p>
        </p:txBody>
      </p:sp>
      <p:pic>
        <p:nvPicPr>
          <p:cNvPr id="7" name="Plassholder for innhold 6">
            <a:extLst>
              <a:ext uri="{FF2B5EF4-FFF2-40B4-BE49-F238E27FC236}">
                <a16:creationId xmlns:a16="http://schemas.microsoft.com/office/drawing/2014/main" id="{20661CB0-3C30-467C-8148-C41BEA4D13E2}"/>
              </a:ext>
            </a:extLst>
          </p:cNvPr>
          <p:cNvPicPr>
            <a:picLocks noGrp="1" noChangeAspect="1"/>
          </p:cNvPicPr>
          <p:nvPr>
            <p:ph sz="half" idx="2"/>
          </p:nvPr>
        </p:nvPicPr>
        <p:blipFill>
          <a:blip r:embed="rId3"/>
          <a:stretch>
            <a:fillRect/>
          </a:stretch>
        </p:blipFill>
        <p:spPr>
          <a:xfrm>
            <a:off x="609600" y="1874276"/>
            <a:ext cx="5384800" cy="3589866"/>
          </a:xfrm>
          <a:prstGeom prst="rect">
            <a:avLst/>
          </a:prstGeom>
        </p:spPr>
      </p:pic>
      <p:sp>
        <p:nvSpPr>
          <p:cNvPr id="4" name="TekstSylinder 3">
            <a:extLst>
              <a:ext uri="{FF2B5EF4-FFF2-40B4-BE49-F238E27FC236}">
                <a16:creationId xmlns:a16="http://schemas.microsoft.com/office/drawing/2014/main" id="{C49BC9BF-7F10-4EA7-A689-B3EAF26A26B8}"/>
              </a:ext>
            </a:extLst>
          </p:cNvPr>
          <p:cNvSpPr txBox="1"/>
          <p:nvPr/>
        </p:nvSpPr>
        <p:spPr>
          <a:xfrm>
            <a:off x="2222051" y="5464142"/>
            <a:ext cx="3772348" cy="261610"/>
          </a:xfrm>
          <a:prstGeom prst="rect">
            <a:avLst/>
          </a:prstGeom>
          <a:noFill/>
        </p:spPr>
        <p:txBody>
          <a:bodyPr wrap="square" rtlCol="0">
            <a:spAutoFit/>
          </a:bodyPr>
          <a:lstStyle/>
          <a:p>
            <a:pPr algn="r"/>
            <a:r>
              <a:rPr lang="nb-NO" sz="1100"/>
              <a:t>Foto: KS</a:t>
            </a:r>
          </a:p>
        </p:txBody>
      </p:sp>
    </p:spTree>
    <p:extLst>
      <p:ext uri="{BB962C8B-B14F-4D97-AF65-F5344CB8AC3E}">
        <p14:creationId xmlns:p14="http://schemas.microsoft.com/office/powerpoint/2010/main" val="390234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A404B93-C72A-4DF2-BE6F-0B2E4061AF38}"/>
              </a:ext>
            </a:extLst>
          </p:cNvPr>
          <p:cNvPicPr>
            <a:picLocks noChangeAspect="1"/>
          </p:cNvPicPr>
          <p:nvPr/>
        </p:nvPicPr>
        <p:blipFill>
          <a:blip r:embed="rId2"/>
          <a:stretch>
            <a:fillRect/>
          </a:stretch>
        </p:blipFill>
        <p:spPr>
          <a:xfrm>
            <a:off x="1343025" y="301054"/>
            <a:ext cx="9505950" cy="6153150"/>
          </a:xfrm>
          <a:prstGeom prst="rect">
            <a:avLst/>
          </a:prstGeom>
        </p:spPr>
      </p:pic>
    </p:spTree>
    <p:extLst>
      <p:ext uri="{BB962C8B-B14F-4D97-AF65-F5344CB8AC3E}">
        <p14:creationId xmlns:p14="http://schemas.microsoft.com/office/powerpoint/2010/main" val="179606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a:t>Hvordan gjennomføre en god beslutningsprosess?</a:t>
            </a:r>
            <a:endParaRPr lang="nb-NO"/>
          </a:p>
        </p:txBody>
      </p:sp>
      <p:sp>
        <p:nvSpPr>
          <p:cNvPr id="4" name="Plassholder for innhold 3"/>
          <p:cNvSpPr>
            <a:spLocks noGrp="1"/>
          </p:cNvSpPr>
          <p:nvPr>
            <p:ph sz="half" idx="1"/>
          </p:nvPr>
        </p:nvSpPr>
        <p:spPr/>
        <p:txBody>
          <a:bodyPr/>
          <a:lstStyle/>
          <a:p>
            <a:r>
              <a:rPr lang="nb-NO"/>
              <a:t>Ingen fast oppskrift</a:t>
            </a:r>
          </a:p>
          <a:p>
            <a:r>
              <a:rPr lang="nb-NO"/>
              <a:t>Åpenhet er en forutsetning</a:t>
            </a:r>
          </a:p>
          <a:p>
            <a:r>
              <a:rPr lang="nb-NO"/>
              <a:t>Saken skal være utredet i sin fulle bredde (kommunedirektørens ansvar)</a:t>
            </a:r>
          </a:p>
          <a:p>
            <a:r>
              <a:rPr lang="nb-NO"/>
              <a:t>Inhabilitet?</a:t>
            </a:r>
          </a:p>
          <a:p>
            <a:r>
              <a:rPr lang="nb-NO"/>
              <a:t>Involvere innbyggerne?</a:t>
            </a:r>
          </a:p>
          <a:p>
            <a:r>
              <a:rPr lang="nb-NO"/>
              <a:t>Organiseringen av det politiske arbeidet?</a:t>
            </a:r>
          </a:p>
          <a:p>
            <a:r>
              <a:rPr lang="nb-NO"/>
              <a:t>Klare ansvarslinjer</a:t>
            </a:r>
          </a:p>
          <a:p>
            <a:r>
              <a:rPr lang="nb-NO"/>
              <a:t>Hva med de ansatte?</a:t>
            </a:r>
          </a:p>
          <a:p>
            <a:endParaRPr lang="nb-NO"/>
          </a:p>
          <a:p>
            <a:endParaRPr lang="nb-NO"/>
          </a:p>
        </p:txBody>
      </p:sp>
      <p:sp>
        <p:nvSpPr>
          <p:cNvPr id="6" name="TekstSylinder 5"/>
          <p:cNvSpPr txBox="1"/>
          <p:nvPr/>
        </p:nvSpPr>
        <p:spPr>
          <a:xfrm>
            <a:off x="6096000" y="5655449"/>
            <a:ext cx="130884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Mostphotos</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lassholder for innhold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97600" y="2015861"/>
            <a:ext cx="5384800" cy="3589866"/>
          </a:xfrm>
        </p:spPr>
      </p:pic>
    </p:spTree>
    <p:extLst>
      <p:ext uri="{BB962C8B-B14F-4D97-AF65-F5344CB8AC3E}">
        <p14:creationId xmlns:p14="http://schemas.microsoft.com/office/powerpoint/2010/main" val="2806792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Folkevalgte organer skal behandle sine saker og treffe sine vedtak i møter</a:t>
            </a:r>
          </a:p>
        </p:txBody>
      </p:sp>
      <p:sp>
        <p:nvSpPr>
          <p:cNvPr id="4" name="Plassholder for innhold 3"/>
          <p:cNvSpPr>
            <a:spLocks noGrp="1"/>
          </p:cNvSpPr>
          <p:nvPr>
            <p:ph sz="half" idx="1"/>
          </p:nvPr>
        </p:nvSpPr>
        <p:spPr/>
        <p:txBody>
          <a:bodyPr/>
          <a:lstStyle/>
          <a:p>
            <a:pPr marL="285750" indent="-285750">
              <a:buFont typeface="Arial" pitchFamily="34" charset="0"/>
              <a:buChar char="•"/>
            </a:pPr>
            <a:r>
              <a:rPr lang="nb-NO">
                <a:solidFill>
                  <a:srgbClr val="001046"/>
                </a:solidFill>
              </a:rPr>
              <a:t>Innkalling, sakliste og kunngjøring</a:t>
            </a:r>
          </a:p>
          <a:p>
            <a:pPr marL="285750" indent="-285750">
              <a:buFont typeface="Arial" pitchFamily="34" charset="0"/>
              <a:buChar char="•"/>
            </a:pPr>
            <a:r>
              <a:rPr lang="nb-NO">
                <a:solidFill>
                  <a:srgbClr val="001046"/>
                </a:solidFill>
              </a:rPr>
              <a:t>Møteledelse</a:t>
            </a:r>
          </a:p>
          <a:p>
            <a:pPr marL="285750" indent="-285750">
              <a:buFont typeface="Arial" pitchFamily="34" charset="0"/>
              <a:buChar char="•"/>
            </a:pPr>
            <a:r>
              <a:rPr lang="nb-NO">
                <a:solidFill>
                  <a:srgbClr val="001046"/>
                </a:solidFill>
              </a:rPr>
              <a:t>Alle medlemmer kan stille spørsmål til lederen, også om saker som ikke står på saklisten</a:t>
            </a:r>
          </a:p>
          <a:p>
            <a:pPr marL="285750" indent="-285750">
              <a:buFont typeface="Arial" pitchFamily="34" charset="0"/>
              <a:buChar char="•"/>
            </a:pPr>
            <a:r>
              <a:rPr lang="nb-NO">
                <a:solidFill>
                  <a:srgbClr val="001046"/>
                </a:solidFill>
              </a:rPr>
              <a:t>Møteplikt og stemmeplikt</a:t>
            </a:r>
          </a:p>
          <a:p>
            <a:pPr marL="285750" indent="-285750">
              <a:buFont typeface="Arial" pitchFamily="34" charset="0"/>
              <a:buChar char="•"/>
            </a:pPr>
            <a:r>
              <a:rPr lang="nb-NO">
                <a:solidFill>
                  <a:srgbClr val="001046"/>
                </a:solidFill>
              </a:rPr>
              <a:t>Sakliste</a:t>
            </a:r>
          </a:p>
          <a:p>
            <a:pPr marL="285750" indent="-285750">
              <a:buFont typeface="Arial" pitchFamily="34" charset="0"/>
              <a:buChar char="•"/>
            </a:pPr>
            <a:r>
              <a:rPr lang="nb-NO">
                <a:solidFill>
                  <a:srgbClr val="001046"/>
                </a:solidFill>
              </a:rPr>
              <a:t>Møtebok</a:t>
            </a:r>
          </a:p>
          <a:p>
            <a:pPr marL="285750" indent="-285750">
              <a:buFont typeface="Arial" pitchFamily="34" charset="0"/>
              <a:buChar char="•"/>
            </a:pPr>
            <a:r>
              <a:rPr lang="nb-NO">
                <a:solidFill>
                  <a:srgbClr val="001046"/>
                </a:solidFill>
              </a:rPr>
              <a:t>Hovedregelen er åpne møter</a:t>
            </a:r>
          </a:p>
          <a:p>
            <a:pPr marL="285750" indent="-285750">
              <a:buFont typeface="Arial" pitchFamily="34" charset="0"/>
              <a:buChar char="•"/>
            </a:pPr>
            <a:r>
              <a:rPr lang="nb-NO">
                <a:solidFill>
                  <a:srgbClr val="001046"/>
                </a:solidFill>
              </a:rPr>
              <a:t>Digitale fjernmøter</a:t>
            </a:r>
          </a:p>
          <a:p>
            <a:endParaRPr lang="nb-NO"/>
          </a:p>
        </p:txBody>
      </p:sp>
      <p:pic>
        <p:nvPicPr>
          <p:cNvPr id="5" name="Plassholder for innhold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97600" y="2003895"/>
            <a:ext cx="4998484" cy="3354538"/>
          </a:xfrm>
        </p:spPr>
      </p:pic>
      <p:sp>
        <p:nvSpPr>
          <p:cNvPr id="8" name="TekstSylinder 7"/>
          <p:cNvSpPr txBox="1"/>
          <p:nvPr/>
        </p:nvSpPr>
        <p:spPr>
          <a:xfrm>
            <a:off x="6197600" y="5358433"/>
            <a:ext cx="130884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ScanStockPhoto</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00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74E92A-9233-4289-A792-69F629FD938E}"/>
              </a:ext>
            </a:extLst>
          </p:cNvPr>
          <p:cNvSpPr>
            <a:spLocks noGrp="1"/>
          </p:cNvSpPr>
          <p:nvPr>
            <p:ph type="title"/>
          </p:nvPr>
        </p:nvSpPr>
        <p:spPr/>
        <p:txBody>
          <a:bodyPr/>
          <a:lstStyle/>
          <a:p>
            <a:r>
              <a:rPr lang="nb-NO"/>
              <a:t>Kommuneplanens samfunnsdel</a:t>
            </a:r>
          </a:p>
        </p:txBody>
      </p:sp>
      <p:pic>
        <p:nvPicPr>
          <p:cNvPr id="4" name="Bilde 3">
            <a:extLst>
              <a:ext uri="{FF2B5EF4-FFF2-40B4-BE49-F238E27FC236}">
                <a16:creationId xmlns:a16="http://schemas.microsoft.com/office/drawing/2014/main" id="{3F6EEE39-1F47-4271-942D-8BFF7E712838}"/>
              </a:ext>
            </a:extLst>
          </p:cNvPr>
          <p:cNvPicPr>
            <a:picLocks noChangeAspect="1"/>
          </p:cNvPicPr>
          <p:nvPr/>
        </p:nvPicPr>
        <p:blipFill>
          <a:blip r:embed="rId2"/>
          <a:stretch>
            <a:fillRect/>
          </a:stretch>
        </p:blipFill>
        <p:spPr>
          <a:xfrm>
            <a:off x="7805394" y="886747"/>
            <a:ext cx="3535986" cy="5084505"/>
          </a:xfrm>
          <a:prstGeom prst="rect">
            <a:avLst/>
          </a:prstGeom>
          <a:ln>
            <a:noFill/>
          </a:ln>
          <a:effectLst>
            <a:outerShdw blurRad="292100" dist="139700" dir="2700000" algn="tl" rotWithShape="0">
              <a:srgbClr val="333333">
                <a:alpha val="65000"/>
              </a:srgbClr>
            </a:outerShdw>
          </a:effectLst>
        </p:spPr>
      </p:pic>
      <p:sp>
        <p:nvSpPr>
          <p:cNvPr id="5" name="TekstSylinder 4">
            <a:extLst>
              <a:ext uri="{FF2B5EF4-FFF2-40B4-BE49-F238E27FC236}">
                <a16:creationId xmlns:a16="http://schemas.microsoft.com/office/drawing/2014/main" id="{10ED9368-0952-40DC-B33F-5A4333A07489}"/>
              </a:ext>
            </a:extLst>
          </p:cNvPr>
          <p:cNvSpPr txBox="1"/>
          <p:nvPr/>
        </p:nvSpPr>
        <p:spPr>
          <a:xfrm>
            <a:off x="790575" y="1864494"/>
            <a:ext cx="6705600" cy="2831544"/>
          </a:xfrm>
          <a:prstGeom prst="rect">
            <a:avLst/>
          </a:prstGeom>
          <a:noFill/>
        </p:spPr>
        <p:txBody>
          <a:bodyPr wrap="square" rtlCol="0">
            <a:spAutoFit/>
          </a:bodyPr>
          <a:lstStyle/>
          <a:p>
            <a:pPr marL="285750" indent="-285750">
              <a:buFont typeface="Arial" panose="020B0604020202020204" pitchFamily="34" charset="0"/>
              <a:buChar char="•"/>
            </a:pPr>
            <a:r>
              <a:rPr lang="nb-NO" sz="2000">
                <a:solidFill>
                  <a:srgbClr val="001046"/>
                </a:solidFill>
              </a:rPr>
              <a:t>Ta stilling til langsiktige utfordringer </a:t>
            </a:r>
          </a:p>
          <a:p>
            <a:pPr marL="285750" indent="-285750">
              <a:buFont typeface="Arial" panose="020B0604020202020204" pitchFamily="34" charset="0"/>
              <a:buChar char="•"/>
            </a:pPr>
            <a:endParaRPr lang="nb-NO" sz="2000">
              <a:solidFill>
                <a:srgbClr val="001046"/>
              </a:solidFill>
            </a:endParaRPr>
          </a:p>
          <a:p>
            <a:pPr marL="285750" indent="-285750">
              <a:buFont typeface="Arial" panose="020B0604020202020204" pitchFamily="34" charset="0"/>
              <a:buChar char="•"/>
            </a:pPr>
            <a:r>
              <a:rPr lang="nb-NO" sz="2000">
                <a:solidFill>
                  <a:srgbClr val="001046"/>
                </a:solidFill>
              </a:rPr>
              <a:t>Mål og strategier</a:t>
            </a:r>
          </a:p>
          <a:p>
            <a:pPr marL="285750" indent="-285750">
              <a:buFont typeface="Arial" panose="020B0604020202020204" pitchFamily="34" charset="0"/>
              <a:buChar char="•"/>
            </a:pPr>
            <a:endParaRPr lang="nb-NO" sz="2000">
              <a:solidFill>
                <a:srgbClr val="001046"/>
              </a:solidFill>
            </a:endParaRPr>
          </a:p>
          <a:p>
            <a:pPr marL="285750" lvl="0" indent="-285750">
              <a:buFont typeface="Arial" panose="020B0604020202020204" pitchFamily="34" charset="0"/>
              <a:buChar char="•"/>
            </a:pPr>
            <a:r>
              <a:rPr lang="nb-NO" sz="2000">
                <a:solidFill>
                  <a:srgbClr val="001046"/>
                </a:solidFill>
              </a:rPr>
              <a:t>Skal vise kommunestyrets vilje til utvikling, identitet, visjoner</a:t>
            </a:r>
          </a:p>
          <a:p>
            <a:pPr marL="285750" lvl="0" indent="-285750">
              <a:buFont typeface="Arial" panose="020B0604020202020204" pitchFamily="34" charset="0"/>
              <a:buChar char="•"/>
            </a:pPr>
            <a:endParaRPr lang="nb-NO" sz="2000">
              <a:solidFill>
                <a:srgbClr val="001046"/>
              </a:solidFill>
            </a:endParaRPr>
          </a:p>
          <a:p>
            <a:pPr marL="285750" indent="-285750">
              <a:buFont typeface="Arial" panose="020B0604020202020204" pitchFamily="34" charset="0"/>
              <a:buChar char="•"/>
            </a:pPr>
            <a:r>
              <a:rPr lang="nb-NO" sz="2000">
                <a:solidFill>
                  <a:srgbClr val="001046"/>
                </a:solidFill>
              </a:rPr>
              <a:t>Handlingsdelen kobles med økonomiplan</a:t>
            </a:r>
          </a:p>
          <a:p>
            <a:endParaRPr lang="nb-NO"/>
          </a:p>
        </p:txBody>
      </p:sp>
      <p:sp>
        <p:nvSpPr>
          <p:cNvPr id="6" name="Snakkeboble: rektangel 5">
            <a:extLst>
              <a:ext uri="{FF2B5EF4-FFF2-40B4-BE49-F238E27FC236}">
                <a16:creationId xmlns:a16="http://schemas.microsoft.com/office/drawing/2014/main" id="{1077E4BC-311F-4591-8827-BC5ED704FD2D}"/>
              </a:ext>
            </a:extLst>
          </p:cNvPr>
          <p:cNvSpPr/>
          <p:nvPr/>
        </p:nvSpPr>
        <p:spPr>
          <a:xfrm>
            <a:off x="1592132" y="4696039"/>
            <a:ext cx="5712310" cy="1650974"/>
          </a:xfrm>
          <a:prstGeom prst="wedgeRectCallout">
            <a:avLst>
              <a:gd name="adj1" fmla="val 60900"/>
              <a:gd name="adj2" fmla="val -35520"/>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nb-NO" sz="1600">
                <a:solidFill>
                  <a:srgbClr val="001046"/>
                </a:solidFill>
              </a:rPr>
              <a:t>«Inntil nye kommunale planer for Aurskog-Høland kommune er vedtatt, gjelder planene som er vedtatt i Rømskog og gamle Aurskog-Høland kommune. Planstrategi for Aurskog-Høland kommune 2020-2024 vil angi hvilke planer som skal rulleres og når planarbeidet skal startes opp. Planstrategien skal vedtas i løpet av 2020.»</a:t>
            </a:r>
          </a:p>
        </p:txBody>
      </p:sp>
    </p:spTree>
    <p:extLst>
      <p:ext uri="{BB962C8B-B14F-4D97-AF65-F5344CB8AC3E}">
        <p14:creationId xmlns:p14="http://schemas.microsoft.com/office/powerpoint/2010/main" val="112684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ilde 34">
            <a:extLst>
              <a:ext uri="{FF2B5EF4-FFF2-40B4-BE49-F238E27FC236}">
                <a16:creationId xmlns:a16="http://schemas.microsoft.com/office/drawing/2014/main" id="{16AC7FCE-9EEC-D944-A3AC-4107D453604C}"/>
              </a:ext>
            </a:extLst>
          </p:cNvPr>
          <p:cNvPicPr>
            <a:picLocks noChangeAspect="1"/>
          </p:cNvPicPr>
          <p:nvPr/>
        </p:nvPicPr>
        <p:blipFill>
          <a:blip r:embed="rId3"/>
          <a:stretch>
            <a:fillRect/>
          </a:stretch>
        </p:blipFill>
        <p:spPr>
          <a:xfrm>
            <a:off x="3819807" y="1141716"/>
            <a:ext cx="4570008" cy="4570008"/>
          </a:xfrm>
          <a:prstGeom prst="rect">
            <a:avLst/>
          </a:prstGeom>
        </p:spPr>
      </p:pic>
      <p:pic>
        <p:nvPicPr>
          <p:cNvPr id="17" name="Bilde" descr="Bilde">
            <a:extLst>
              <a:ext uri="{FF2B5EF4-FFF2-40B4-BE49-F238E27FC236}">
                <a16:creationId xmlns:a16="http://schemas.microsoft.com/office/drawing/2014/main" id="{31E6588C-8A38-0641-A421-964418E5A979}"/>
              </a:ext>
            </a:extLst>
          </p:cNvPr>
          <p:cNvPicPr>
            <a:picLocks noChangeAspect="1"/>
          </p:cNvPicPr>
          <p:nvPr/>
        </p:nvPicPr>
        <p:blipFill>
          <a:blip r:embed="rId4"/>
          <a:stretch>
            <a:fillRect/>
          </a:stretch>
        </p:blipFill>
        <p:spPr>
          <a:xfrm>
            <a:off x="7070775" y="2103945"/>
            <a:ext cx="1002017" cy="717263"/>
          </a:xfrm>
          <a:prstGeom prst="rect">
            <a:avLst/>
          </a:prstGeom>
          <a:ln w="12700">
            <a:miter lim="400000"/>
          </a:ln>
        </p:spPr>
      </p:pic>
      <p:pic>
        <p:nvPicPr>
          <p:cNvPr id="19" name="Bilde" descr="Bilde">
            <a:extLst>
              <a:ext uri="{FF2B5EF4-FFF2-40B4-BE49-F238E27FC236}">
                <a16:creationId xmlns:a16="http://schemas.microsoft.com/office/drawing/2014/main" id="{A927ADC4-F44A-BA44-9E28-DD3B8315526E}"/>
              </a:ext>
            </a:extLst>
          </p:cNvPr>
          <p:cNvPicPr>
            <a:picLocks noChangeAspect="1"/>
          </p:cNvPicPr>
          <p:nvPr/>
        </p:nvPicPr>
        <p:blipFill>
          <a:blip r:embed="rId5"/>
          <a:stretch>
            <a:fillRect/>
          </a:stretch>
        </p:blipFill>
        <p:spPr>
          <a:xfrm>
            <a:off x="7185911" y="2505890"/>
            <a:ext cx="1087600" cy="542231"/>
          </a:xfrm>
          <a:prstGeom prst="rect">
            <a:avLst/>
          </a:prstGeom>
          <a:ln w="12700">
            <a:miter lim="400000"/>
          </a:ln>
        </p:spPr>
      </p:pic>
      <p:pic>
        <p:nvPicPr>
          <p:cNvPr id="20" name="Bilde" descr="Bilde">
            <a:extLst>
              <a:ext uri="{FF2B5EF4-FFF2-40B4-BE49-F238E27FC236}">
                <a16:creationId xmlns:a16="http://schemas.microsoft.com/office/drawing/2014/main" id="{F70BF01B-217C-254D-B8D8-D7C587F8AB2F}"/>
              </a:ext>
            </a:extLst>
          </p:cNvPr>
          <p:cNvPicPr>
            <a:picLocks noChangeAspect="1"/>
          </p:cNvPicPr>
          <p:nvPr/>
        </p:nvPicPr>
        <p:blipFill>
          <a:blip r:embed="rId6"/>
          <a:stretch>
            <a:fillRect/>
          </a:stretch>
        </p:blipFill>
        <p:spPr>
          <a:xfrm>
            <a:off x="7189569" y="3805298"/>
            <a:ext cx="1086636" cy="528047"/>
          </a:xfrm>
          <a:prstGeom prst="rect">
            <a:avLst/>
          </a:prstGeom>
          <a:ln w="12700">
            <a:miter lim="400000"/>
          </a:ln>
        </p:spPr>
      </p:pic>
      <p:pic>
        <p:nvPicPr>
          <p:cNvPr id="21" name="Bilde" descr="Bilde">
            <a:extLst>
              <a:ext uri="{FF2B5EF4-FFF2-40B4-BE49-F238E27FC236}">
                <a16:creationId xmlns:a16="http://schemas.microsoft.com/office/drawing/2014/main" id="{7CF79F7E-E81F-B449-A8C6-40CBA71A1F60}"/>
              </a:ext>
            </a:extLst>
          </p:cNvPr>
          <p:cNvPicPr>
            <a:picLocks noChangeAspect="1"/>
          </p:cNvPicPr>
          <p:nvPr/>
        </p:nvPicPr>
        <p:blipFill>
          <a:blip r:embed="rId7"/>
          <a:stretch>
            <a:fillRect/>
          </a:stretch>
        </p:blipFill>
        <p:spPr>
          <a:xfrm>
            <a:off x="6810515" y="4318384"/>
            <a:ext cx="817018" cy="952120"/>
          </a:xfrm>
          <a:prstGeom prst="rect">
            <a:avLst/>
          </a:prstGeom>
          <a:ln w="12700">
            <a:miter lim="400000"/>
          </a:ln>
        </p:spPr>
      </p:pic>
      <p:pic>
        <p:nvPicPr>
          <p:cNvPr id="22" name="Bilde" descr="Bilde">
            <a:extLst>
              <a:ext uri="{FF2B5EF4-FFF2-40B4-BE49-F238E27FC236}">
                <a16:creationId xmlns:a16="http://schemas.microsoft.com/office/drawing/2014/main" id="{DC5D80CF-086D-3147-A5D4-FFFDCAFF3242}"/>
              </a:ext>
            </a:extLst>
          </p:cNvPr>
          <p:cNvPicPr>
            <a:picLocks noChangeAspect="1"/>
          </p:cNvPicPr>
          <p:nvPr/>
        </p:nvPicPr>
        <p:blipFill>
          <a:blip r:embed="rId8"/>
          <a:stretch>
            <a:fillRect/>
          </a:stretch>
        </p:blipFill>
        <p:spPr>
          <a:xfrm>
            <a:off x="5870151" y="4603744"/>
            <a:ext cx="205330" cy="1112319"/>
          </a:xfrm>
          <a:prstGeom prst="rect">
            <a:avLst/>
          </a:prstGeom>
          <a:ln w="12700">
            <a:miter lim="400000"/>
          </a:ln>
        </p:spPr>
      </p:pic>
      <p:pic>
        <p:nvPicPr>
          <p:cNvPr id="23" name="Bilde" descr="Bilde">
            <a:extLst>
              <a:ext uri="{FF2B5EF4-FFF2-40B4-BE49-F238E27FC236}">
                <a16:creationId xmlns:a16="http://schemas.microsoft.com/office/drawing/2014/main" id="{F5BF36D9-8AB7-9D49-8F99-3073BC6290FF}"/>
              </a:ext>
            </a:extLst>
          </p:cNvPr>
          <p:cNvPicPr>
            <a:picLocks noChangeAspect="1"/>
          </p:cNvPicPr>
          <p:nvPr/>
        </p:nvPicPr>
        <p:blipFill>
          <a:blip r:embed="rId9"/>
          <a:stretch>
            <a:fillRect/>
          </a:stretch>
        </p:blipFill>
        <p:spPr>
          <a:xfrm>
            <a:off x="4775461" y="4398133"/>
            <a:ext cx="712729" cy="1002455"/>
          </a:xfrm>
          <a:prstGeom prst="rect">
            <a:avLst/>
          </a:prstGeom>
          <a:ln w="12700">
            <a:miter lim="400000"/>
          </a:ln>
        </p:spPr>
      </p:pic>
      <p:pic>
        <p:nvPicPr>
          <p:cNvPr id="24" name="Bilde" descr="Bilde">
            <a:extLst>
              <a:ext uri="{FF2B5EF4-FFF2-40B4-BE49-F238E27FC236}">
                <a16:creationId xmlns:a16="http://schemas.microsoft.com/office/drawing/2014/main" id="{AD8B75E4-7474-1E4D-9F7B-DD9C7AF57866}"/>
              </a:ext>
            </a:extLst>
          </p:cNvPr>
          <p:cNvPicPr>
            <a:picLocks noChangeAspect="1"/>
          </p:cNvPicPr>
          <p:nvPr/>
        </p:nvPicPr>
        <p:blipFill>
          <a:blip r:embed="rId10"/>
          <a:stretch>
            <a:fillRect/>
          </a:stretch>
        </p:blipFill>
        <p:spPr>
          <a:xfrm>
            <a:off x="3872977" y="3685877"/>
            <a:ext cx="1100309" cy="444685"/>
          </a:xfrm>
          <a:prstGeom prst="rect">
            <a:avLst/>
          </a:prstGeom>
          <a:ln w="12700">
            <a:miter lim="400000"/>
          </a:ln>
        </p:spPr>
      </p:pic>
      <p:pic>
        <p:nvPicPr>
          <p:cNvPr id="25" name="Bilde" descr="Bilde">
            <a:extLst>
              <a:ext uri="{FF2B5EF4-FFF2-40B4-BE49-F238E27FC236}">
                <a16:creationId xmlns:a16="http://schemas.microsoft.com/office/drawing/2014/main" id="{9C117BFA-62E5-C440-BB61-77FCD7EBB670}"/>
              </a:ext>
            </a:extLst>
          </p:cNvPr>
          <p:cNvPicPr>
            <a:picLocks noChangeAspect="1"/>
          </p:cNvPicPr>
          <p:nvPr/>
        </p:nvPicPr>
        <p:blipFill>
          <a:blip r:embed="rId11"/>
          <a:stretch>
            <a:fillRect/>
          </a:stretch>
        </p:blipFill>
        <p:spPr>
          <a:xfrm>
            <a:off x="3867720" y="2737193"/>
            <a:ext cx="1110823" cy="431831"/>
          </a:xfrm>
          <a:prstGeom prst="rect">
            <a:avLst/>
          </a:prstGeom>
          <a:ln w="12700">
            <a:miter lim="400000"/>
          </a:ln>
        </p:spPr>
      </p:pic>
      <p:pic>
        <p:nvPicPr>
          <p:cNvPr id="26" name="Bilde" descr="Bilde">
            <a:extLst>
              <a:ext uri="{FF2B5EF4-FFF2-40B4-BE49-F238E27FC236}">
                <a16:creationId xmlns:a16="http://schemas.microsoft.com/office/drawing/2014/main" id="{1A6D0DCA-B3A7-2D42-8BD1-999DDEF808F6}"/>
              </a:ext>
            </a:extLst>
          </p:cNvPr>
          <p:cNvPicPr>
            <a:picLocks noChangeAspect="1"/>
          </p:cNvPicPr>
          <p:nvPr/>
        </p:nvPicPr>
        <p:blipFill>
          <a:blip r:embed="rId12"/>
          <a:stretch>
            <a:fillRect/>
          </a:stretch>
        </p:blipFill>
        <p:spPr>
          <a:xfrm>
            <a:off x="4773871" y="1460956"/>
            <a:ext cx="728609" cy="1002022"/>
          </a:xfrm>
          <a:prstGeom prst="rect">
            <a:avLst/>
          </a:prstGeom>
          <a:ln w="12700">
            <a:miter lim="400000"/>
          </a:ln>
        </p:spPr>
      </p:pic>
      <p:pic>
        <p:nvPicPr>
          <p:cNvPr id="27" name="Bilde" descr="Bilde">
            <a:extLst>
              <a:ext uri="{FF2B5EF4-FFF2-40B4-BE49-F238E27FC236}">
                <a16:creationId xmlns:a16="http://schemas.microsoft.com/office/drawing/2014/main" id="{BBF7C87F-9266-6740-9E08-3393E461001D}"/>
              </a:ext>
            </a:extLst>
          </p:cNvPr>
          <p:cNvPicPr>
            <a:picLocks noChangeAspect="1"/>
          </p:cNvPicPr>
          <p:nvPr/>
        </p:nvPicPr>
        <p:blipFill>
          <a:blip r:embed="rId13"/>
          <a:stretch>
            <a:fillRect/>
          </a:stretch>
        </p:blipFill>
        <p:spPr>
          <a:xfrm>
            <a:off x="5869552" y="1145703"/>
            <a:ext cx="219228" cy="1111442"/>
          </a:xfrm>
          <a:prstGeom prst="rect">
            <a:avLst/>
          </a:prstGeom>
          <a:ln w="12700">
            <a:miter lim="400000"/>
          </a:ln>
        </p:spPr>
      </p:pic>
      <p:sp>
        <p:nvSpPr>
          <p:cNvPr id="29" name="TekstSylinder 28">
            <a:extLst>
              <a:ext uri="{FF2B5EF4-FFF2-40B4-BE49-F238E27FC236}">
                <a16:creationId xmlns:a16="http://schemas.microsoft.com/office/drawing/2014/main" id="{22F1D0A9-6E71-954C-B95E-985D366B03D7}"/>
              </a:ext>
            </a:extLst>
          </p:cNvPr>
          <p:cNvSpPr txBox="1"/>
          <p:nvPr/>
        </p:nvSpPr>
        <p:spPr>
          <a:xfrm>
            <a:off x="7140707" y="965267"/>
            <a:ext cx="7311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1A58"/>
                </a:solidFill>
                <a:effectLst/>
                <a:uLnTx/>
                <a:uFillTx/>
                <a:latin typeface="Calibri"/>
                <a:ea typeface="+mn-ea"/>
                <a:cs typeface="+mn-cs"/>
              </a:rPr>
              <a:t>2019</a:t>
            </a:r>
          </a:p>
        </p:txBody>
      </p:sp>
      <p:sp>
        <p:nvSpPr>
          <p:cNvPr id="30" name="TekstSylinder 29">
            <a:extLst>
              <a:ext uri="{FF2B5EF4-FFF2-40B4-BE49-F238E27FC236}">
                <a16:creationId xmlns:a16="http://schemas.microsoft.com/office/drawing/2014/main" id="{554D3CA2-4DC4-614F-AE24-4E0F7DB78B54}"/>
              </a:ext>
            </a:extLst>
          </p:cNvPr>
          <p:cNvSpPr txBox="1"/>
          <p:nvPr/>
        </p:nvSpPr>
        <p:spPr>
          <a:xfrm>
            <a:off x="8389815" y="3936410"/>
            <a:ext cx="7311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1A58"/>
                </a:solidFill>
                <a:effectLst/>
                <a:uLnTx/>
                <a:uFillTx/>
                <a:latin typeface="Calibri"/>
                <a:ea typeface="+mn-ea"/>
                <a:cs typeface="+mn-cs"/>
              </a:rPr>
              <a:t>2020</a:t>
            </a:r>
          </a:p>
        </p:txBody>
      </p:sp>
      <p:sp>
        <p:nvSpPr>
          <p:cNvPr id="31" name="TekstSylinder 30">
            <a:extLst>
              <a:ext uri="{FF2B5EF4-FFF2-40B4-BE49-F238E27FC236}">
                <a16:creationId xmlns:a16="http://schemas.microsoft.com/office/drawing/2014/main" id="{EE451BFC-07C9-AA46-AF1B-99DCC2A7BF5C}"/>
              </a:ext>
            </a:extLst>
          </p:cNvPr>
          <p:cNvSpPr txBox="1"/>
          <p:nvPr/>
        </p:nvSpPr>
        <p:spPr>
          <a:xfrm>
            <a:off x="6042031" y="5831113"/>
            <a:ext cx="7311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1A58"/>
                </a:solidFill>
                <a:effectLst/>
                <a:uLnTx/>
                <a:uFillTx/>
                <a:latin typeface="Calibri"/>
                <a:ea typeface="+mn-ea"/>
                <a:cs typeface="+mn-cs"/>
              </a:rPr>
              <a:t>2021</a:t>
            </a:r>
          </a:p>
        </p:txBody>
      </p:sp>
      <p:sp>
        <p:nvSpPr>
          <p:cNvPr id="32" name="TekstSylinder 31">
            <a:extLst>
              <a:ext uri="{FF2B5EF4-FFF2-40B4-BE49-F238E27FC236}">
                <a16:creationId xmlns:a16="http://schemas.microsoft.com/office/drawing/2014/main" id="{9467D010-718D-4F44-BAD7-BB6DC4FF1BEB}"/>
              </a:ext>
            </a:extLst>
          </p:cNvPr>
          <p:cNvSpPr txBox="1"/>
          <p:nvPr/>
        </p:nvSpPr>
        <p:spPr>
          <a:xfrm>
            <a:off x="3086460" y="4200459"/>
            <a:ext cx="7311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1A58"/>
                </a:solidFill>
                <a:effectLst/>
                <a:uLnTx/>
                <a:uFillTx/>
                <a:latin typeface="Calibri"/>
                <a:ea typeface="+mn-ea"/>
                <a:cs typeface="+mn-cs"/>
              </a:rPr>
              <a:t>2022</a:t>
            </a:r>
          </a:p>
        </p:txBody>
      </p:sp>
      <p:sp>
        <p:nvSpPr>
          <p:cNvPr id="33" name="TekstSylinder 32">
            <a:extLst>
              <a:ext uri="{FF2B5EF4-FFF2-40B4-BE49-F238E27FC236}">
                <a16:creationId xmlns:a16="http://schemas.microsoft.com/office/drawing/2014/main" id="{92195293-396E-D843-A03C-45D0DE98D3FB}"/>
              </a:ext>
            </a:extLst>
          </p:cNvPr>
          <p:cNvSpPr txBox="1"/>
          <p:nvPr/>
        </p:nvSpPr>
        <p:spPr>
          <a:xfrm>
            <a:off x="3704298" y="1424307"/>
            <a:ext cx="7311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1A58"/>
                </a:solidFill>
                <a:effectLst/>
                <a:uLnTx/>
                <a:uFillTx/>
                <a:latin typeface="Calibri"/>
                <a:ea typeface="+mn-ea"/>
                <a:cs typeface="+mn-cs"/>
              </a:rPr>
              <a:t>2023</a:t>
            </a:r>
          </a:p>
        </p:txBody>
      </p:sp>
      <p:sp>
        <p:nvSpPr>
          <p:cNvPr id="34" name="Rektangel 166">
            <a:extLst>
              <a:ext uri="{FF2B5EF4-FFF2-40B4-BE49-F238E27FC236}">
                <a16:creationId xmlns:a16="http://schemas.microsoft.com/office/drawing/2014/main" id="{E7085CE4-062B-1843-8471-008072DCC387}"/>
              </a:ext>
            </a:extLst>
          </p:cNvPr>
          <p:cNvSpPr/>
          <p:nvPr/>
        </p:nvSpPr>
        <p:spPr>
          <a:xfrm>
            <a:off x="7871807" y="1500035"/>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11/09: Kommunestyre- og fylkestingsvalg</a:t>
            </a:r>
          </a:p>
        </p:txBody>
      </p:sp>
      <p:sp>
        <p:nvSpPr>
          <p:cNvPr id="36" name="Rektangel 166">
            <a:extLst>
              <a:ext uri="{FF2B5EF4-FFF2-40B4-BE49-F238E27FC236}">
                <a16:creationId xmlns:a16="http://schemas.microsoft.com/office/drawing/2014/main" id="{073AA82A-D238-794D-A2ED-04605143155D}"/>
              </a:ext>
            </a:extLst>
          </p:cNvPr>
          <p:cNvSpPr/>
          <p:nvPr/>
        </p:nvSpPr>
        <p:spPr>
          <a:xfrm>
            <a:off x="8172599" y="1952738"/>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31/10: Konstituering</a:t>
            </a:r>
          </a:p>
        </p:txBody>
      </p:sp>
      <p:sp>
        <p:nvSpPr>
          <p:cNvPr id="37" name="Rektangel 166">
            <a:extLst>
              <a:ext uri="{FF2B5EF4-FFF2-40B4-BE49-F238E27FC236}">
                <a16:creationId xmlns:a16="http://schemas.microsoft.com/office/drawing/2014/main" id="{331A4392-877F-D64B-891D-E4F4A37481E1}"/>
              </a:ext>
            </a:extLst>
          </p:cNvPr>
          <p:cNvSpPr/>
          <p:nvPr/>
        </p:nvSpPr>
        <p:spPr>
          <a:xfrm>
            <a:off x="8383284" y="2540225"/>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Behandling av økonomiplan og årsbudsjett</a:t>
            </a:r>
          </a:p>
        </p:txBody>
      </p:sp>
      <p:sp>
        <p:nvSpPr>
          <p:cNvPr id="38" name="Rektangel 166">
            <a:extLst>
              <a:ext uri="{FF2B5EF4-FFF2-40B4-BE49-F238E27FC236}">
                <a16:creationId xmlns:a16="http://schemas.microsoft.com/office/drawing/2014/main" id="{B21B278E-3068-C841-9497-4DCC4CF10CF3}"/>
              </a:ext>
            </a:extLst>
          </p:cNvPr>
          <p:cNvSpPr/>
          <p:nvPr/>
        </p:nvSpPr>
        <p:spPr>
          <a:xfrm>
            <a:off x="8267046" y="4314780"/>
            <a:ext cx="1992831" cy="605931"/>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01/07: Årsregnskap og årsberetning. Avhengig av konstituering: vedta planstrategi</a:t>
            </a:r>
          </a:p>
        </p:txBody>
      </p:sp>
      <p:sp>
        <p:nvSpPr>
          <p:cNvPr id="39" name="Rektangel 166">
            <a:extLst>
              <a:ext uri="{FF2B5EF4-FFF2-40B4-BE49-F238E27FC236}">
                <a16:creationId xmlns:a16="http://schemas.microsoft.com/office/drawing/2014/main" id="{9D2CAB12-A471-0D47-82BE-4FA66B0F1840}"/>
              </a:ext>
            </a:extLst>
          </p:cNvPr>
          <p:cNvSpPr/>
          <p:nvPr/>
        </p:nvSpPr>
        <p:spPr>
          <a:xfrm>
            <a:off x="7753527" y="5109176"/>
            <a:ext cx="136738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Plan for forvaltningsrevisjon</a:t>
            </a:r>
          </a:p>
        </p:txBody>
      </p:sp>
      <p:sp>
        <p:nvSpPr>
          <p:cNvPr id="40" name="Rektangel 166">
            <a:extLst>
              <a:ext uri="{FF2B5EF4-FFF2-40B4-BE49-F238E27FC236}">
                <a16:creationId xmlns:a16="http://schemas.microsoft.com/office/drawing/2014/main" id="{7330B4E6-6CC5-7E4F-97BC-0FB635510F2D}"/>
              </a:ext>
            </a:extLst>
          </p:cNvPr>
          <p:cNvSpPr/>
          <p:nvPr/>
        </p:nvSpPr>
        <p:spPr>
          <a:xfrm>
            <a:off x="7312797" y="5551576"/>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Delegerings- og innstillingsreglement</a:t>
            </a:r>
          </a:p>
        </p:txBody>
      </p:sp>
      <p:sp>
        <p:nvSpPr>
          <p:cNvPr id="41" name="Rektangel 166">
            <a:extLst>
              <a:ext uri="{FF2B5EF4-FFF2-40B4-BE49-F238E27FC236}">
                <a16:creationId xmlns:a16="http://schemas.microsoft.com/office/drawing/2014/main" id="{E58015E0-9124-4E49-9FEB-B4F589873E54}"/>
              </a:ext>
            </a:extLst>
          </p:cNvPr>
          <p:cNvSpPr/>
          <p:nvPr/>
        </p:nvSpPr>
        <p:spPr>
          <a:xfrm>
            <a:off x="4186454" y="5807298"/>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01/07: Årsregnskap og årsberetning</a:t>
            </a:r>
          </a:p>
        </p:txBody>
      </p:sp>
      <p:sp>
        <p:nvSpPr>
          <p:cNvPr id="42" name="Rektangel 166">
            <a:extLst>
              <a:ext uri="{FF2B5EF4-FFF2-40B4-BE49-F238E27FC236}">
                <a16:creationId xmlns:a16="http://schemas.microsoft.com/office/drawing/2014/main" id="{30F4197D-487F-764B-B96C-5F50DD95796C}"/>
              </a:ext>
            </a:extLst>
          </p:cNvPr>
          <p:cNvSpPr/>
          <p:nvPr/>
        </p:nvSpPr>
        <p:spPr>
          <a:xfrm>
            <a:off x="2931091" y="5350098"/>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Behandling av økonomiplan og budsjett</a:t>
            </a:r>
          </a:p>
        </p:txBody>
      </p:sp>
      <p:sp>
        <p:nvSpPr>
          <p:cNvPr id="44" name="Rektangel 166">
            <a:extLst>
              <a:ext uri="{FF2B5EF4-FFF2-40B4-BE49-F238E27FC236}">
                <a16:creationId xmlns:a16="http://schemas.microsoft.com/office/drawing/2014/main" id="{F1BE925A-1246-4E4E-B3BB-0BA428E87254}"/>
              </a:ext>
            </a:extLst>
          </p:cNvPr>
          <p:cNvSpPr/>
          <p:nvPr/>
        </p:nvSpPr>
        <p:spPr>
          <a:xfrm>
            <a:off x="1962447" y="3815766"/>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01/07: Årsregnskap og årsberetning</a:t>
            </a:r>
          </a:p>
        </p:txBody>
      </p:sp>
      <p:sp>
        <p:nvSpPr>
          <p:cNvPr id="45" name="Rektangel 166">
            <a:extLst>
              <a:ext uri="{FF2B5EF4-FFF2-40B4-BE49-F238E27FC236}">
                <a16:creationId xmlns:a16="http://schemas.microsoft.com/office/drawing/2014/main" id="{6214A535-7A7C-3B4C-9739-242E0CBDDFC1}"/>
              </a:ext>
            </a:extLst>
          </p:cNvPr>
          <p:cNvSpPr/>
          <p:nvPr/>
        </p:nvSpPr>
        <p:spPr>
          <a:xfrm>
            <a:off x="1954698" y="2622397"/>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Behandling av økonomiplan og budsjett</a:t>
            </a:r>
          </a:p>
        </p:txBody>
      </p:sp>
      <p:sp>
        <p:nvSpPr>
          <p:cNvPr id="46" name="Rektangel 166">
            <a:extLst>
              <a:ext uri="{FF2B5EF4-FFF2-40B4-BE49-F238E27FC236}">
                <a16:creationId xmlns:a16="http://schemas.microsoft.com/office/drawing/2014/main" id="{C5A93506-2D0A-DC45-89C4-2AE8B5A6FBC7}"/>
              </a:ext>
            </a:extLst>
          </p:cNvPr>
          <p:cNvSpPr/>
          <p:nvPr/>
        </p:nvSpPr>
        <p:spPr>
          <a:xfrm>
            <a:off x="2969837" y="1072566"/>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01/07: Årsregnskap og årsberetning</a:t>
            </a:r>
          </a:p>
        </p:txBody>
      </p:sp>
      <p:sp>
        <p:nvSpPr>
          <p:cNvPr id="47" name="Rektangel 166">
            <a:extLst>
              <a:ext uri="{FF2B5EF4-FFF2-40B4-BE49-F238E27FC236}">
                <a16:creationId xmlns:a16="http://schemas.microsoft.com/office/drawing/2014/main" id="{F0E1F3F6-8EEC-0D4C-AC76-3B11D7E5CEE4}"/>
              </a:ext>
            </a:extLst>
          </p:cNvPr>
          <p:cNvSpPr/>
          <p:nvPr/>
        </p:nvSpPr>
        <p:spPr>
          <a:xfrm>
            <a:off x="5054359" y="669610"/>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D7E4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Behandling av økonomiplan og budsjett</a:t>
            </a:r>
          </a:p>
        </p:txBody>
      </p:sp>
      <p:sp>
        <p:nvSpPr>
          <p:cNvPr id="50" name="TekstSylinder 49">
            <a:extLst>
              <a:ext uri="{FF2B5EF4-FFF2-40B4-BE49-F238E27FC236}">
                <a16:creationId xmlns:a16="http://schemas.microsoft.com/office/drawing/2014/main" id="{E28A68C4-A34B-DF4B-B99D-0F705FBAB8EF}"/>
              </a:ext>
            </a:extLst>
          </p:cNvPr>
          <p:cNvSpPr txBox="1"/>
          <p:nvPr/>
        </p:nvSpPr>
        <p:spPr>
          <a:xfrm>
            <a:off x="5362917" y="2971763"/>
            <a:ext cx="149104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Calibri"/>
                <a:ea typeface="+mn-ea"/>
                <a:cs typeface="+mn-cs"/>
              </a:rPr>
              <a:t>TIDSFRITER OG ANBEFALINGER FOR POLITISK BEHANDLING</a:t>
            </a:r>
          </a:p>
        </p:txBody>
      </p:sp>
      <p:sp>
        <p:nvSpPr>
          <p:cNvPr id="43" name="Rektangel 166">
            <a:extLst>
              <a:ext uri="{FF2B5EF4-FFF2-40B4-BE49-F238E27FC236}">
                <a16:creationId xmlns:a16="http://schemas.microsoft.com/office/drawing/2014/main" id="{BFDD1ED8-885E-FB43-8EF1-53B72BAD4E99}"/>
              </a:ext>
            </a:extLst>
          </p:cNvPr>
          <p:cNvSpPr/>
          <p:nvPr/>
        </p:nvSpPr>
        <p:spPr>
          <a:xfrm>
            <a:off x="9173764" y="5109176"/>
            <a:ext cx="1682303"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Innen 2021: Kommuneplanens samfunnsdel</a:t>
            </a:r>
          </a:p>
        </p:txBody>
      </p:sp>
      <p:pic>
        <p:nvPicPr>
          <p:cNvPr id="51" name="Bilde" descr="Bilde">
            <a:extLst>
              <a:ext uri="{FF2B5EF4-FFF2-40B4-BE49-F238E27FC236}">
                <a16:creationId xmlns:a16="http://schemas.microsoft.com/office/drawing/2014/main" id="{86D5B913-6503-604F-81DE-58669B837F20}"/>
              </a:ext>
            </a:extLst>
          </p:cNvPr>
          <p:cNvPicPr>
            <a:picLocks noChangeAspect="1"/>
          </p:cNvPicPr>
          <p:nvPr/>
        </p:nvPicPr>
        <p:blipFill>
          <a:blip r:embed="rId14"/>
          <a:stretch>
            <a:fillRect/>
          </a:stretch>
        </p:blipFill>
        <p:spPr>
          <a:xfrm>
            <a:off x="6351513" y="4557269"/>
            <a:ext cx="441642" cy="1101600"/>
          </a:xfrm>
          <a:prstGeom prst="rect">
            <a:avLst/>
          </a:prstGeom>
          <a:ln w="12700">
            <a:miter lim="400000"/>
          </a:ln>
        </p:spPr>
      </p:pic>
      <p:sp>
        <p:nvSpPr>
          <p:cNvPr id="52" name="Rektangel 166">
            <a:extLst>
              <a:ext uri="{FF2B5EF4-FFF2-40B4-BE49-F238E27FC236}">
                <a16:creationId xmlns:a16="http://schemas.microsoft.com/office/drawing/2014/main" id="{A96BF092-4FB1-7D40-B53A-0C7839213650}"/>
              </a:ext>
            </a:extLst>
          </p:cNvPr>
          <p:cNvSpPr/>
          <p:nvPr/>
        </p:nvSpPr>
        <p:spPr>
          <a:xfrm>
            <a:off x="9173764" y="5550501"/>
            <a:ext cx="1682303"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Innen 2021: Kommuneplanens arealdel</a:t>
            </a:r>
          </a:p>
        </p:txBody>
      </p:sp>
      <p:sp>
        <p:nvSpPr>
          <p:cNvPr id="53" name="Rektangel 166">
            <a:extLst>
              <a:ext uri="{FF2B5EF4-FFF2-40B4-BE49-F238E27FC236}">
                <a16:creationId xmlns:a16="http://schemas.microsoft.com/office/drawing/2014/main" id="{7D1945CF-15F9-7247-B1E0-A3A3F655566B}"/>
              </a:ext>
            </a:extLst>
          </p:cNvPr>
          <p:cNvSpPr/>
          <p:nvPr/>
        </p:nvSpPr>
        <p:spPr>
          <a:xfrm>
            <a:off x="10259877" y="4607538"/>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Høst 20: Eierskapsmelding</a:t>
            </a:r>
          </a:p>
        </p:txBody>
      </p:sp>
      <p:pic>
        <p:nvPicPr>
          <p:cNvPr id="54" name="Bilde" descr="Bilde">
            <a:extLst>
              <a:ext uri="{FF2B5EF4-FFF2-40B4-BE49-F238E27FC236}">
                <a16:creationId xmlns:a16="http://schemas.microsoft.com/office/drawing/2014/main" id="{4D448067-EE00-1C42-AA37-8BE15A52FE18}"/>
              </a:ext>
            </a:extLst>
          </p:cNvPr>
          <p:cNvPicPr>
            <a:picLocks noChangeAspect="1"/>
          </p:cNvPicPr>
          <p:nvPr/>
        </p:nvPicPr>
        <p:blipFill>
          <a:blip r:embed="rId15"/>
          <a:stretch>
            <a:fillRect/>
          </a:stretch>
        </p:blipFill>
        <p:spPr>
          <a:xfrm>
            <a:off x="6998279" y="1912165"/>
            <a:ext cx="950692" cy="810000"/>
          </a:xfrm>
          <a:prstGeom prst="rect">
            <a:avLst/>
          </a:prstGeom>
          <a:ln w="12700">
            <a:miter lim="400000"/>
          </a:ln>
        </p:spPr>
      </p:pic>
      <p:sp>
        <p:nvSpPr>
          <p:cNvPr id="49" name="Rektangel 166">
            <a:extLst>
              <a:ext uri="{FF2B5EF4-FFF2-40B4-BE49-F238E27FC236}">
                <a16:creationId xmlns:a16="http://schemas.microsoft.com/office/drawing/2014/main" id="{2DFEAE1D-0299-4DC3-94BA-65F18638C155}"/>
              </a:ext>
            </a:extLst>
          </p:cNvPr>
          <p:cNvSpPr/>
          <p:nvPr/>
        </p:nvSpPr>
        <p:spPr>
          <a:xfrm>
            <a:off x="10080524" y="1958856"/>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Høst 19: Eierskapsmelding</a:t>
            </a:r>
          </a:p>
        </p:txBody>
      </p:sp>
      <p:sp>
        <p:nvSpPr>
          <p:cNvPr id="55" name="Rektangel 166">
            <a:extLst>
              <a:ext uri="{FF2B5EF4-FFF2-40B4-BE49-F238E27FC236}">
                <a16:creationId xmlns:a16="http://schemas.microsoft.com/office/drawing/2014/main" id="{C7B62BAE-CF94-4CAC-A263-78370730A083}"/>
              </a:ext>
            </a:extLst>
          </p:cNvPr>
          <p:cNvSpPr/>
          <p:nvPr/>
        </p:nvSpPr>
        <p:spPr>
          <a:xfrm>
            <a:off x="2261730" y="5788808"/>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Høst 21: Eierskapsmelding</a:t>
            </a:r>
          </a:p>
        </p:txBody>
      </p:sp>
      <p:sp>
        <p:nvSpPr>
          <p:cNvPr id="56" name="Rektangel 166">
            <a:extLst>
              <a:ext uri="{FF2B5EF4-FFF2-40B4-BE49-F238E27FC236}">
                <a16:creationId xmlns:a16="http://schemas.microsoft.com/office/drawing/2014/main" id="{6E8CD1F0-D36D-4C39-8F28-FF94430B55AC}"/>
              </a:ext>
            </a:extLst>
          </p:cNvPr>
          <p:cNvSpPr/>
          <p:nvPr/>
        </p:nvSpPr>
        <p:spPr>
          <a:xfrm>
            <a:off x="1547056" y="3045980"/>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Høst 22: Eierskapsmelding</a:t>
            </a:r>
          </a:p>
        </p:txBody>
      </p:sp>
    </p:spTree>
    <p:extLst>
      <p:ext uri="{BB962C8B-B14F-4D97-AF65-F5344CB8AC3E}">
        <p14:creationId xmlns:p14="http://schemas.microsoft.com/office/powerpoint/2010/main" val="23716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 presetClass="entr" presetSubtype="0" fill="hold" grpId="0" nodeType="withEffect">
                                  <p:stCondLst>
                                    <p:cond delay="50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 presetClass="entr" presetSubtype="0" fill="hold" grpId="0" nodeType="withEffect">
                                  <p:stCondLst>
                                    <p:cond delay="50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 presetClass="entr" presetSubtype="0" fill="hold" grpId="0" nodeType="withEffect">
                                  <p:stCondLst>
                                    <p:cond delay="50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 presetClass="entr" presetSubtype="0" fill="hold" grpId="0" nodeType="withEffect">
                                  <p:stCondLst>
                                    <p:cond delay="50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15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200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 presetClass="entr" presetSubtype="0" fill="hold" grpId="0" nodeType="withEffect">
                                  <p:stCondLst>
                                    <p:cond delay="50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 presetClass="entr" presetSubtype="0" fill="hold" grpId="0" nodeType="withEffect">
                                  <p:stCondLst>
                                    <p:cond delay="50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 presetClass="entr" presetSubtype="0" fill="hold" grpId="0" nodeType="withEffect">
                                  <p:stCondLst>
                                    <p:cond delay="500"/>
                                  </p:stCondLst>
                                  <p:childTnLst>
                                    <p:set>
                                      <p:cBhvr>
                                        <p:cTn id="92" dur="1" fill="hold">
                                          <p:stCondLst>
                                            <p:cond delay="0"/>
                                          </p:stCondLst>
                                        </p:cTn>
                                        <p:tgtEl>
                                          <p:spTgt spid="4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par>
                                <p:cTn id="98" presetID="1" presetClass="entr" presetSubtype="0" fill="hold" grpId="0" nodeType="withEffect">
                                  <p:stCondLst>
                                    <p:cond delay="500"/>
                                  </p:stCondLst>
                                  <p:childTnLst>
                                    <p:set>
                                      <p:cBhvr>
                                        <p:cTn id="99" dur="1" fill="hold">
                                          <p:stCondLst>
                                            <p:cond delay="0"/>
                                          </p:stCondLst>
                                        </p:cTn>
                                        <p:tgtEl>
                                          <p:spTgt spid="4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par>
                                <p:cTn id="105" presetID="1" presetClass="entr" presetSubtype="0" fill="hold" grpId="0" nodeType="withEffect">
                                  <p:stCondLst>
                                    <p:cond delay="50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3" grpId="0" animBg="1"/>
      <p:bldP spid="52" grpId="0" animBg="1"/>
      <p:bldP spid="53" grpId="0" animBg="1"/>
      <p:bldP spid="49" grpId="0" animBg="1"/>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66">
            <a:extLst>
              <a:ext uri="{FF2B5EF4-FFF2-40B4-BE49-F238E27FC236}">
                <a16:creationId xmlns:a16="http://schemas.microsoft.com/office/drawing/2014/main" id="{234AF599-D186-4241-B3DE-78092D3F5C3D}"/>
              </a:ext>
            </a:extLst>
          </p:cNvPr>
          <p:cNvSpPr/>
          <p:nvPr/>
        </p:nvSpPr>
        <p:spPr>
          <a:xfrm>
            <a:off x="7929699" y="5077895"/>
            <a:ext cx="1808118" cy="395022"/>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2"/>
              <a:gd name="connsiteY0" fmla="*/ 0 h 395022"/>
              <a:gd name="connsiteX1" fmla="*/ 2665582 w 2665582"/>
              <a:gd name="connsiteY1" fmla="*/ 0 h 395022"/>
              <a:gd name="connsiteX2" fmla="*/ 2665582 w 2665582"/>
              <a:gd name="connsiteY2" fmla="*/ 395022 h 395022"/>
              <a:gd name="connsiteX3" fmla="*/ 275253 w 2665582"/>
              <a:gd name="connsiteY3" fmla="*/ 395022 h 395022"/>
              <a:gd name="connsiteX4" fmla="*/ 0 w 2665582"/>
              <a:gd name="connsiteY4" fmla="*/ 0 h 395022"/>
              <a:gd name="connsiteX0" fmla="*/ 0 w 2408908"/>
              <a:gd name="connsiteY0" fmla="*/ 0 h 395022"/>
              <a:gd name="connsiteX1" fmla="*/ 2408908 w 2408908"/>
              <a:gd name="connsiteY1" fmla="*/ 0 h 395022"/>
              <a:gd name="connsiteX2" fmla="*/ 2408908 w 2408908"/>
              <a:gd name="connsiteY2" fmla="*/ 395022 h 395022"/>
              <a:gd name="connsiteX3" fmla="*/ 18579 w 2408908"/>
              <a:gd name="connsiteY3" fmla="*/ 395022 h 395022"/>
              <a:gd name="connsiteX4" fmla="*/ 0 w 2408908"/>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8" h="395022">
                <a:moveTo>
                  <a:pt x="0" y="0"/>
                </a:moveTo>
                <a:lnTo>
                  <a:pt x="2408908" y="0"/>
                </a:lnTo>
                <a:lnTo>
                  <a:pt x="2408908" y="395022"/>
                </a:lnTo>
                <a:lnTo>
                  <a:pt x="18579" y="395022"/>
                </a:lnTo>
                <a:lnTo>
                  <a:pt x="0" y="0"/>
                </a:lnTo>
                <a:close/>
              </a:path>
            </a:pathLst>
          </a:custGeom>
          <a:solidFill>
            <a:srgbClr val="BFE2F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9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01/05: Tertialrapportering</a:t>
            </a:r>
          </a:p>
        </p:txBody>
      </p:sp>
      <p:sp>
        <p:nvSpPr>
          <p:cNvPr id="4" name="Friform 24">
            <a:extLst>
              <a:ext uri="{FF2B5EF4-FFF2-40B4-BE49-F238E27FC236}">
                <a16:creationId xmlns:a16="http://schemas.microsoft.com/office/drawing/2014/main" id="{8FFCE30E-E0EA-1240-B212-80CF8B210064}"/>
              </a:ext>
            </a:extLst>
          </p:cNvPr>
          <p:cNvSpPr/>
          <p:nvPr/>
        </p:nvSpPr>
        <p:spPr>
          <a:xfrm rot="3600000">
            <a:off x="4914826" y="4680056"/>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iform 25">
            <a:extLst>
              <a:ext uri="{FF2B5EF4-FFF2-40B4-BE49-F238E27FC236}">
                <a16:creationId xmlns:a16="http://schemas.microsoft.com/office/drawing/2014/main" id="{CD8FF27C-1B2B-2D49-880A-C5381C6E6E1B}"/>
              </a:ext>
            </a:extLst>
          </p:cNvPr>
          <p:cNvSpPr/>
          <p:nvPr/>
        </p:nvSpPr>
        <p:spPr>
          <a:xfrm rot="5400000">
            <a:off x="4509110" y="4089754"/>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iform 26">
            <a:extLst>
              <a:ext uri="{FF2B5EF4-FFF2-40B4-BE49-F238E27FC236}">
                <a16:creationId xmlns:a16="http://schemas.microsoft.com/office/drawing/2014/main" id="{4050929B-27A5-8645-8420-8D5489118F39}"/>
              </a:ext>
            </a:extLst>
          </p:cNvPr>
          <p:cNvSpPr/>
          <p:nvPr/>
        </p:nvSpPr>
        <p:spPr>
          <a:xfrm rot="9000000">
            <a:off x="4760794" y="2725925"/>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iform 27">
            <a:extLst>
              <a:ext uri="{FF2B5EF4-FFF2-40B4-BE49-F238E27FC236}">
                <a16:creationId xmlns:a16="http://schemas.microsoft.com/office/drawing/2014/main" id="{D24EC847-735B-944E-A99F-45E282C9AF9A}"/>
              </a:ext>
            </a:extLst>
          </p:cNvPr>
          <p:cNvSpPr/>
          <p:nvPr/>
        </p:nvSpPr>
        <p:spPr>
          <a:xfrm rot="10800000">
            <a:off x="5352218" y="2320915"/>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iform 28">
            <a:extLst>
              <a:ext uri="{FF2B5EF4-FFF2-40B4-BE49-F238E27FC236}">
                <a16:creationId xmlns:a16="http://schemas.microsoft.com/office/drawing/2014/main" id="{CD646A9C-DFED-7249-B36A-4D8DB7B744FE}"/>
              </a:ext>
            </a:extLst>
          </p:cNvPr>
          <p:cNvSpPr/>
          <p:nvPr/>
        </p:nvSpPr>
        <p:spPr>
          <a:xfrm rot="12600000">
            <a:off x="6067112" y="2265408"/>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iform 32">
            <a:extLst>
              <a:ext uri="{FF2B5EF4-FFF2-40B4-BE49-F238E27FC236}">
                <a16:creationId xmlns:a16="http://schemas.microsoft.com/office/drawing/2014/main" id="{BF71E2BC-E55B-A440-A28A-BF71555E9928}"/>
              </a:ext>
            </a:extLst>
          </p:cNvPr>
          <p:cNvSpPr/>
          <p:nvPr/>
        </p:nvSpPr>
        <p:spPr>
          <a:xfrm rot="7200000">
            <a:off x="4451443" y="3373738"/>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iform 35">
            <a:extLst>
              <a:ext uri="{FF2B5EF4-FFF2-40B4-BE49-F238E27FC236}">
                <a16:creationId xmlns:a16="http://schemas.microsoft.com/office/drawing/2014/main" id="{F26F3B68-9AF7-674C-9873-86EC8A6868DB}"/>
              </a:ext>
            </a:extLst>
          </p:cNvPr>
          <p:cNvSpPr/>
          <p:nvPr/>
        </p:nvSpPr>
        <p:spPr>
          <a:xfrm rot="14400000">
            <a:off x="6714529" y="2574824"/>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iform 36">
            <a:extLst>
              <a:ext uri="{FF2B5EF4-FFF2-40B4-BE49-F238E27FC236}">
                <a16:creationId xmlns:a16="http://schemas.microsoft.com/office/drawing/2014/main" id="{6BC83745-1BC7-1F4A-8A18-C8AA1AAD8013}"/>
              </a:ext>
            </a:extLst>
          </p:cNvPr>
          <p:cNvSpPr/>
          <p:nvPr/>
        </p:nvSpPr>
        <p:spPr>
          <a:xfrm rot="16200000">
            <a:off x="7118614" y="3166164"/>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iform 37">
            <a:extLst>
              <a:ext uri="{FF2B5EF4-FFF2-40B4-BE49-F238E27FC236}">
                <a16:creationId xmlns:a16="http://schemas.microsoft.com/office/drawing/2014/main" id="{44987C7F-84EF-8040-B86D-90D8E5540D3A}"/>
              </a:ext>
            </a:extLst>
          </p:cNvPr>
          <p:cNvSpPr/>
          <p:nvPr/>
        </p:nvSpPr>
        <p:spPr>
          <a:xfrm rot="19800000">
            <a:off x="6865687" y="4531753"/>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iform 38">
            <a:extLst>
              <a:ext uri="{FF2B5EF4-FFF2-40B4-BE49-F238E27FC236}">
                <a16:creationId xmlns:a16="http://schemas.microsoft.com/office/drawing/2014/main" id="{4596B4FD-E0FD-D04D-AD0F-E13C25C9320E}"/>
              </a:ext>
            </a:extLst>
          </p:cNvPr>
          <p:cNvSpPr/>
          <p:nvPr/>
        </p:nvSpPr>
        <p:spPr>
          <a:xfrm>
            <a:off x="6269706" y="4933776"/>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iform 40">
            <a:extLst>
              <a:ext uri="{FF2B5EF4-FFF2-40B4-BE49-F238E27FC236}">
                <a16:creationId xmlns:a16="http://schemas.microsoft.com/office/drawing/2014/main" id="{0D2F4BA1-C739-1A4D-93C1-611700A9F999}"/>
              </a:ext>
            </a:extLst>
          </p:cNvPr>
          <p:cNvSpPr/>
          <p:nvPr/>
        </p:nvSpPr>
        <p:spPr>
          <a:xfrm rot="1800000">
            <a:off x="5559369" y="4988334"/>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iform 42">
            <a:extLst>
              <a:ext uri="{FF2B5EF4-FFF2-40B4-BE49-F238E27FC236}">
                <a16:creationId xmlns:a16="http://schemas.microsoft.com/office/drawing/2014/main" id="{8551C56B-1AF7-7A45-8C00-1A913D602494}"/>
              </a:ext>
            </a:extLst>
          </p:cNvPr>
          <p:cNvSpPr/>
          <p:nvPr/>
        </p:nvSpPr>
        <p:spPr>
          <a:xfrm rot="18000000">
            <a:off x="7175037" y="3883940"/>
            <a:ext cx="912040" cy="1040062"/>
          </a:xfrm>
          <a:custGeom>
            <a:avLst/>
            <a:gdLst>
              <a:gd name="connsiteX0" fmla="*/ 0 w 1231796"/>
              <a:gd name="connsiteY0" fmla="*/ 167918 h 1404701"/>
              <a:gd name="connsiteX1" fmla="*/ 76717 w 1231796"/>
              <a:gd name="connsiteY1" fmla="*/ 166204 h 1404701"/>
              <a:gd name="connsiteX2" fmla="*/ 533406 w 1231796"/>
              <a:gd name="connsiteY2" fmla="*/ 43835 h 1404701"/>
              <a:gd name="connsiteX3" fmla="*/ 613405 w 1231796"/>
              <a:gd name="connsiteY3" fmla="*/ 0 h 1404701"/>
              <a:gd name="connsiteX4" fmla="*/ 1231796 w 1231796"/>
              <a:gd name="connsiteY4" fmla="*/ 1071086 h 1404701"/>
              <a:gd name="connsiteX5" fmla="*/ 1076237 w 1231796"/>
              <a:gd name="connsiteY5" fmla="*/ 1156324 h 1404701"/>
              <a:gd name="connsiteX6" fmla="*/ 162858 w 1231796"/>
              <a:gd name="connsiteY6" fmla="*/ 1401064 h 1404701"/>
              <a:gd name="connsiteX7" fmla="*/ 0 w 1231796"/>
              <a:gd name="connsiteY7" fmla="*/ 1404701 h 1404701"/>
              <a:gd name="connsiteX8" fmla="*/ 0 w 1231796"/>
              <a:gd name="connsiteY8" fmla="*/ 167918 h 14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796" h="1404701">
                <a:moveTo>
                  <a:pt x="0" y="167918"/>
                </a:moveTo>
                <a:lnTo>
                  <a:pt x="76717" y="166204"/>
                </a:lnTo>
                <a:cubicBezTo>
                  <a:pt x="235255" y="155001"/>
                  <a:pt x="390507" y="113401"/>
                  <a:pt x="533406" y="43835"/>
                </a:cubicBezTo>
                <a:lnTo>
                  <a:pt x="613405" y="0"/>
                </a:lnTo>
                <a:lnTo>
                  <a:pt x="1231796" y="1071086"/>
                </a:lnTo>
                <a:lnTo>
                  <a:pt x="1076237" y="1156324"/>
                </a:lnTo>
                <a:cubicBezTo>
                  <a:pt x="790438" y="1295457"/>
                  <a:pt x="479934" y="1378656"/>
                  <a:pt x="162858" y="1401064"/>
                </a:cubicBezTo>
                <a:lnTo>
                  <a:pt x="0" y="1404701"/>
                </a:lnTo>
                <a:lnTo>
                  <a:pt x="0" y="167918"/>
                </a:lnTo>
                <a:close/>
              </a:path>
            </a:pathLst>
          </a:custGeom>
          <a:solidFill>
            <a:srgbClr val="7FC5E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kstSylinder 15">
            <a:extLst>
              <a:ext uri="{FF2B5EF4-FFF2-40B4-BE49-F238E27FC236}">
                <a16:creationId xmlns:a16="http://schemas.microsoft.com/office/drawing/2014/main" id="{1DA92CCF-9FBD-7D41-95E3-B0C780FE280B}"/>
              </a:ext>
            </a:extLst>
          </p:cNvPr>
          <p:cNvSpPr txBox="1"/>
          <p:nvPr/>
        </p:nvSpPr>
        <p:spPr>
          <a:xfrm>
            <a:off x="5544011" y="2735496"/>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DES</a:t>
            </a:r>
          </a:p>
        </p:txBody>
      </p:sp>
      <p:sp>
        <p:nvSpPr>
          <p:cNvPr id="17" name="TekstSylinder 16">
            <a:extLst>
              <a:ext uri="{FF2B5EF4-FFF2-40B4-BE49-F238E27FC236}">
                <a16:creationId xmlns:a16="http://schemas.microsoft.com/office/drawing/2014/main" id="{2082D006-03B4-D540-9F40-61ECC2CBD717}"/>
              </a:ext>
            </a:extLst>
          </p:cNvPr>
          <p:cNvSpPr txBox="1"/>
          <p:nvPr/>
        </p:nvSpPr>
        <p:spPr>
          <a:xfrm>
            <a:off x="6280205" y="2735496"/>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JAN</a:t>
            </a:r>
          </a:p>
        </p:txBody>
      </p:sp>
      <p:sp>
        <p:nvSpPr>
          <p:cNvPr id="18" name="TekstSylinder 17">
            <a:extLst>
              <a:ext uri="{FF2B5EF4-FFF2-40B4-BE49-F238E27FC236}">
                <a16:creationId xmlns:a16="http://schemas.microsoft.com/office/drawing/2014/main" id="{45A0D5DF-4989-E54D-B05B-98627CB8DE5B}"/>
              </a:ext>
            </a:extLst>
          </p:cNvPr>
          <p:cNvSpPr txBox="1"/>
          <p:nvPr/>
        </p:nvSpPr>
        <p:spPr>
          <a:xfrm>
            <a:off x="6904655" y="3090447"/>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FEB</a:t>
            </a:r>
          </a:p>
        </p:txBody>
      </p:sp>
      <p:sp>
        <p:nvSpPr>
          <p:cNvPr id="19" name="TekstSylinder 18">
            <a:extLst>
              <a:ext uri="{FF2B5EF4-FFF2-40B4-BE49-F238E27FC236}">
                <a16:creationId xmlns:a16="http://schemas.microsoft.com/office/drawing/2014/main" id="{49AE8DF8-1536-6F42-9A48-1E219E948CAC}"/>
              </a:ext>
            </a:extLst>
          </p:cNvPr>
          <p:cNvSpPr txBox="1"/>
          <p:nvPr/>
        </p:nvSpPr>
        <p:spPr>
          <a:xfrm>
            <a:off x="7272752" y="3708324"/>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MAR</a:t>
            </a:r>
          </a:p>
        </p:txBody>
      </p:sp>
      <p:sp>
        <p:nvSpPr>
          <p:cNvPr id="20" name="TekstSylinder 19">
            <a:extLst>
              <a:ext uri="{FF2B5EF4-FFF2-40B4-BE49-F238E27FC236}">
                <a16:creationId xmlns:a16="http://schemas.microsoft.com/office/drawing/2014/main" id="{BDE2122A-F98D-544D-B921-6FDD0668B0CE}"/>
              </a:ext>
            </a:extLst>
          </p:cNvPr>
          <p:cNvSpPr txBox="1"/>
          <p:nvPr/>
        </p:nvSpPr>
        <p:spPr>
          <a:xfrm>
            <a:off x="7249746" y="4373414"/>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APR</a:t>
            </a:r>
          </a:p>
        </p:txBody>
      </p:sp>
      <p:sp>
        <p:nvSpPr>
          <p:cNvPr id="21" name="TekstSylinder 20">
            <a:extLst>
              <a:ext uri="{FF2B5EF4-FFF2-40B4-BE49-F238E27FC236}">
                <a16:creationId xmlns:a16="http://schemas.microsoft.com/office/drawing/2014/main" id="{A5EE5CBD-3882-8240-8B91-E6D9A5A066D6}"/>
              </a:ext>
            </a:extLst>
          </p:cNvPr>
          <p:cNvSpPr txBox="1"/>
          <p:nvPr/>
        </p:nvSpPr>
        <p:spPr>
          <a:xfrm>
            <a:off x="6947381" y="5050450"/>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MAI</a:t>
            </a:r>
          </a:p>
        </p:txBody>
      </p:sp>
      <p:sp>
        <p:nvSpPr>
          <p:cNvPr id="22" name="TekstSylinder 21">
            <a:extLst>
              <a:ext uri="{FF2B5EF4-FFF2-40B4-BE49-F238E27FC236}">
                <a16:creationId xmlns:a16="http://schemas.microsoft.com/office/drawing/2014/main" id="{CBC6E119-CFDA-564E-84B0-886B4AB14596}"/>
              </a:ext>
            </a:extLst>
          </p:cNvPr>
          <p:cNvSpPr txBox="1"/>
          <p:nvPr/>
        </p:nvSpPr>
        <p:spPr>
          <a:xfrm>
            <a:off x="6296638" y="5379107"/>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JUN</a:t>
            </a:r>
          </a:p>
        </p:txBody>
      </p:sp>
      <p:sp>
        <p:nvSpPr>
          <p:cNvPr id="23" name="TekstSylinder 22">
            <a:extLst>
              <a:ext uri="{FF2B5EF4-FFF2-40B4-BE49-F238E27FC236}">
                <a16:creationId xmlns:a16="http://schemas.microsoft.com/office/drawing/2014/main" id="{83629EB1-CB27-2F46-8C15-F2CF3CCA46DE}"/>
              </a:ext>
            </a:extLst>
          </p:cNvPr>
          <p:cNvSpPr txBox="1"/>
          <p:nvPr/>
        </p:nvSpPr>
        <p:spPr>
          <a:xfrm>
            <a:off x="5542820" y="5379107"/>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JUL</a:t>
            </a:r>
          </a:p>
        </p:txBody>
      </p:sp>
      <p:sp>
        <p:nvSpPr>
          <p:cNvPr id="24" name="TekstSylinder 23">
            <a:extLst>
              <a:ext uri="{FF2B5EF4-FFF2-40B4-BE49-F238E27FC236}">
                <a16:creationId xmlns:a16="http://schemas.microsoft.com/office/drawing/2014/main" id="{D2B24A56-DFF3-1E4E-9D1C-127F0BC17480}"/>
              </a:ext>
            </a:extLst>
          </p:cNvPr>
          <p:cNvSpPr txBox="1"/>
          <p:nvPr/>
        </p:nvSpPr>
        <p:spPr>
          <a:xfrm>
            <a:off x="4895118" y="5050450"/>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AUG</a:t>
            </a:r>
          </a:p>
        </p:txBody>
      </p:sp>
      <p:sp>
        <p:nvSpPr>
          <p:cNvPr id="25" name="TekstSylinder 24">
            <a:extLst>
              <a:ext uri="{FF2B5EF4-FFF2-40B4-BE49-F238E27FC236}">
                <a16:creationId xmlns:a16="http://schemas.microsoft.com/office/drawing/2014/main" id="{B30922B2-681F-9846-A3BA-4A89B0AD1309}"/>
              </a:ext>
            </a:extLst>
          </p:cNvPr>
          <p:cNvSpPr txBox="1"/>
          <p:nvPr/>
        </p:nvSpPr>
        <p:spPr>
          <a:xfrm>
            <a:off x="4569747" y="4393134"/>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SEP</a:t>
            </a:r>
          </a:p>
        </p:txBody>
      </p:sp>
      <p:sp>
        <p:nvSpPr>
          <p:cNvPr id="26" name="TekstSylinder 25">
            <a:extLst>
              <a:ext uri="{FF2B5EF4-FFF2-40B4-BE49-F238E27FC236}">
                <a16:creationId xmlns:a16="http://schemas.microsoft.com/office/drawing/2014/main" id="{05FA4E3F-A9B9-4041-B0F8-F4842B63DCC6}"/>
              </a:ext>
            </a:extLst>
          </p:cNvPr>
          <p:cNvSpPr txBox="1"/>
          <p:nvPr/>
        </p:nvSpPr>
        <p:spPr>
          <a:xfrm>
            <a:off x="4562372" y="3674197"/>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OKT</a:t>
            </a:r>
          </a:p>
        </p:txBody>
      </p:sp>
      <p:sp>
        <p:nvSpPr>
          <p:cNvPr id="27" name="TekstSylinder 26">
            <a:extLst>
              <a:ext uri="{FF2B5EF4-FFF2-40B4-BE49-F238E27FC236}">
                <a16:creationId xmlns:a16="http://schemas.microsoft.com/office/drawing/2014/main" id="{CD21B6BC-8798-CA43-AD54-B9144CD71A67}"/>
              </a:ext>
            </a:extLst>
          </p:cNvPr>
          <p:cNvSpPr txBox="1"/>
          <p:nvPr/>
        </p:nvSpPr>
        <p:spPr>
          <a:xfrm>
            <a:off x="4884752" y="3040862"/>
            <a:ext cx="690182" cy="205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NOV</a:t>
            </a:r>
          </a:p>
        </p:txBody>
      </p:sp>
      <p:sp>
        <p:nvSpPr>
          <p:cNvPr id="28" name="Rektangel 167">
            <a:extLst>
              <a:ext uri="{FF2B5EF4-FFF2-40B4-BE49-F238E27FC236}">
                <a16:creationId xmlns:a16="http://schemas.microsoft.com/office/drawing/2014/main" id="{34B576CD-C4C5-5944-AFDE-EFC533A36254}"/>
              </a:ext>
            </a:extLst>
          </p:cNvPr>
          <p:cNvSpPr/>
          <p:nvPr/>
        </p:nvSpPr>
        <p:spPr>
          <a:xfrm>
            <a:off x="2472425" y="3546132"/>
            <a:ext cx="1808235" cy="395022"/>
          </a:xfrm>
          <a:custGeom>
            <a:avLst/>
            <a:gdLst>
              <a:gd name="connsiteX0" fmla="*/ 0 w 2403007"/>
              <a:gd name="connsiteY0" fmla="*/ 0 h 395022"/>
              <a:gd name="connsiteX1" fmla="*/ 2403007 w 2403007"/>
              <a:gd name="connsiteY1" fmla="*/ 0 h 395022"/>
              <a:gd name="connsiteX2" fmla="*/ 2403007 w 2403007"/>
              <a:gd name="connsiteY2" fmla="*/ 395022 h 395022"/>
              <a:gd name="connsiteX3" fmla="*/ 0 w 2403007"/>
              <a:gd name="connsiteY3" fmla="*/ 395022 h 395022"/>
              <a:gd name="connsiteX4" fmla="*/ 0 w 2403007"/>
              <a:gd name="connsiteY4" fmla="*/ 0 h 395022"/>
              <a:gd name="connsiteX0" fmla="*/ 0 w 2617611"/>
              <a:gd name="connsiteY0" fmla="*/ 0 h 395022"/>
              <a:gd name="connsiteX1" fmla="*/ 2403007 w 2617611"/>
              <a:gd name="connsiteY1" fmla="*/ 0 h 395022"/>
              <a:gd name="connsiteX2" fmla="*/ 2617611 w 2617611"/>
              <a:gd name="connsiteY2" fmla="*/ 395022 h 395022"/>
              <a:gd name="connsiteX3" fmla="*/ 0 w 2617611"/>
              <a:gd name="connsiteY3" fmla="*/ 395022 h 395022"/>
              <a:gd name="connsiteX4" fmla="*/ 0 w 2617611"/>
              <a:gd name="connsiteY4" fmla="*/ 0 h 395022"/>
              <a:gd name="connsiteX0" fmla="*/ 0 w 2409064"/>
              <a:gd name="connsiteY0" fmla="*/ 0 h 395022"/>
              <a:gd name="connsiteX1" fmla="*/ 2403007 w 2409064"/>
              <a:gd name="connsiteY1" fmla="*/ 0 h 395022"/>
              <a:gd name="connsiteX2" fmla="*/ 2409064 w 2409064"/>
              <a:gd name="connsiteY2" fmla="*/ 395022 h 395022"/>
              <a:gd name="connsiteX3" fmla="*/ 0 w 2409064"/>
              <a:gd name="connsiteY3" fmla="*/ 395022 h 395022"/>
              <a:gd name="connsiteX4" fmla="*/ 0 w 2409064"/>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064" h="395022">
                <a:moveTo>
                  <a:pt x="0" y="0"/>
                </a:moveTo>
                <a:lnTo>
                  <a:pt x="2403007" y="0"/>
                </a:lnTo>
                <a:lnTo>
                  <a:pt x="2409064" y="395022"/>
                </a:lnTo>
                <a:lnTo>
                  <a:pt x="0" y="395022"/>
                </a:lnTo>
                <a:lnTo>
                  <a:pt x="0" y="0"/>
                </a:ln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Statsbudsjettet</a:t>
            </a:r>
          </a:p>
        </p:txBody>
      </p:sp>
      <p:sp>
        <p:nvSpPr>
          <p:cNvPr id="29" name="Rektangel 172">
            <a:extLst>
              <a:ext uri="{FF2B5EF4-FFF2-40B4-BE49-F238E27FC236}">
                <a16:creationId xmlns:a16="http://schemas.microsoft.com/office/drawing/2014/main" id="{207D4CF3-2729-204C-869B-6A5C4042A2CB}"/>
              </a:ext>
            </a:extLst>
          </p:cNvPr>
          <p:cNvSpPr/>
          <p:nvPr/>
        </p:nvSpPr>
        <p:spPr>
          <a:xfrm>
            <a:off x="2471493" y="4331337"/>
            <a:ext cx="1809167" cy="395022"/>
          </a:xfrm>
          <a:custGeom>
            <a:avLst/>
            <a:gdLst>
              <a:gd name="connsiteX0" fmla="*/ 0 w 2406266"/>
              <a:gd name="connsiteY0" fmla="*/ 0 h 395022"/>
              <a:gd name="connsiteX1" fmla="*/ 2406266 w 2406266"/>
              <a:gd name="connsiteY1" fmla="*/ 0 h 395022"/>
              <a:gd name="connsiteX2" fmla="*/ 2406266 w 2406266"/>
              <a:gd name="connsiteY2" fmla="*/ 395022 h 395022"/>
              <a:gd name="connsiteX3" fmla="*/ 0 w 2406266"/>
              <a:gd name="connsiteY3" fmla="*/ 395022 h 395022"/>
              <a:gd name="connsiteX4" fmla="*/ 0 w 2406266"/>
              <a:gd name="connsiteY4" fmla="*/ 0 h 395022"/>
              <a:gd name="connsiteX0" fmla="*/ 0 w 2690850"/>
              <a:gd name="connsiteY0" fmla="*/ 0 h 399687"/>
              <a:gd name="connsiteX1" fmla="*/ 2406266 w 2690850"/>
              <a:gd name="connsiteY1" fmla="*/ 0 h 399687"/>
              <a:gd name="connsiteX2" fmla="*/ 2690850 w 2690850"/>
              <a:gd name="connsiteY2" fmla="*/ 399687 h 399687"/>
              <a:gd name="connsiteX3" fmla="*/ 0 w 2690850"/>
              <a:gd name="connsiteY3" fmla="*/ 395022 h 399687"/>
              <a:gd name="connsiteX4" fmla="*/ 0 w 2690850"/>
              <a:gd name="connsiteY4" fmla="*/ 0 h 399687"/>
              <a:gd name="connsiteX0" fmla="*/ 0 w 2406266"/>
              <a:gd name="connsiteY0" fmla="*/ 0 h 395022"/>
              <a:gd name="connsiteX1" fmla="*/ 2406266 w 2406266"/>
              <a:gd name="connsiteY1" fmla="*/ 0 h 395022"/>
              <a:gd name="connsiteX2" fmla="*/ 2402092 w 2406266"/>
              <a:gd name="connsiteY2" fmla="*/ 375624 h 395022"/>
              <a:gd name="connsiteX3" fmla="*/ 0 w 2406266"/>
              <a:gd name="connsiteY3" fmla="*/ 395022 h 395022"/>
              <a:gd name="connsiteX4" fmla="*/ 0 w 2406266"/>
              <a:gd name="connsiteY4" fmla="*/ 0 h 395022"/>
              <a:gd name="connsiteX0" fmla="*/ 0 w 2410306"/>
              <a:gd name="connsiteY0" fmla="*/ 0 h 395022"/>
              <a:gd name="connsiteX1" fmla="*/ 2406266 w 2410306"/>
              <a:gd name="connsiteY1" fmla="*/ 0 h 395022"/>
              <a:gd name="connsiteX2" fmla="*/ 2410113 w 2410306"/>
              <a:gd name="connsiteY2" fmla="*/ 391666 h 395022"/>
              <a:gd name="connsiteX3" fmla="*/ 0 w 2410306"/>
              <a:gd name="connsiteY3" fmla="*/ 395022 h 395022"/>
              <a:gd name="connsiteX4" fmla="*/ 0 w 2410306"/>
              <a:gd name="connsiteY4" fmla="*/ 0 h 39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306" h="395022">
                <a:moveTo>
                  <a:pt x="0" y="0"/>
                </a:moveTo>
                <a:lnTo>
                  <a:pt x="2406266" y="0"/>
                </a:lnTo>
                <a:cubicBezTo>
                  <a:pt x="2404875" y="125208"/>
                  <a:pt x="2411504" y="266458"/>
                  <a:pt x="2410113" y="391666"/>
                </a:cubicBezTo>
                <a:lnTo>
                  <a:pt x="0" y="395022"/>
                </a:lnTo>
                <a:lnTo>
                  <a:pt x="0" y="0"/>
                </a:lnTo>
                <a:close/>
              </a:path>
            </a:pathLst>
          </a:custGeom>
          <a:solidFill>
            <a:srgbClr val="BFE2F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01/09: Tertialrapportering</a:t>
            </a:r>
          </a:p>
        </p:txBody>
      </p:sp>
      <p:sp>
        <p:nvSpPr>
          <p:cNvPr id="30" name="Rektangel 173">
            <a:extLst>
              <a:ext uri="{FF2B5EF4-FFF2-40B4-BE49-F238E27FC236}">
                <a16:creationId xmlns:a16="http://schemas.microsoft.com/office/drawing/2014/main" id="{6567AA80-6D76-EA43-BA92-1E38EE7DE194}"/>
              </a:ext>
            </a:extLst>
          </p:cNvPr>
          <p:cNvSpPr/>
          <p:nvPr/>
        </p:nvSpPr>
        <p:spPr>
          <a:xfrm>
            <a:off x="5637738" y="1463973"/>
            <a:ext cx="1708879" cy="752913"/>
          </a:xfrm>
          <a:custGeom>
            <a:avLst/>
            <a:gdLst>
              <a:gd name="connsiteX0" fmla="*/ 0 w 1195292"/>
              <a:gd name="connsiteY0" fmla="*/ 0 h 1040062"/>
              <a:gd name="connsiteX1" fmla="*/ 1195292 w 1195292"/>
              <a:gd name="connsiteY1" fmla="*/ 0 h 1040062"/>
              <a:gd name="connsiteX2" fmla="*/ 1195292 w 1195292"/>
              <a:gd name="connsiteY2" fmla="*/ 1040062 h 1040062"/>
              <a:gd name="connsiteX3" fmla="*/ 0 w 1195292"/>
              <a:gd name="connsiteY3" fmla="*/ 1040062 h 1040062"/>
              <a:gd name="connsiteX4" fmla="*/ 0 w 1195292"/>
              <a:gd name="connsiteY4" fmla="*/ 0 h 1040062"/>
              <a:gd name="connsiteX0" fmla="*/ 0 w 1195292"/>
              <a:gd name="connsiteY0" fmla="*/ 0 h 1050823"/>
              <a:gd name="connsiteX1" fmla="*/ 1195292 w 1195292"/>
              <a:gd name="connsiteY1" fmla="*/ 0 h 1050823"/>
              <a:gd name="connsiteX2" fmla="*/ 1195292 w 1195292"/>
              <a:gd name="connsiteY2" fmla="*/ 1040062 h 1050823"/>
              <a:gd name="connsiteX3" fmla="*/ 154788 w 1195292"/>
              <a:gd name="connsiteY3" fmla="*/ 1050823 h 1050823"/>
              <a:gd name="connsiteX4" fmla="*/ 0 w 1195292"/>
              <a:gd name="connsiteY4" fmla="*/ 1040062 h 1050823"/>
              <a:gd name="connsiteX5" fmla="*/ 0 w 1195292"/>
              <a:gd name="connsiteY5" fmla="*/ 0 h 1050823"/>
              <a:gd name="connsiteX0" fmla="*/ 0 w 1195292"/>
              <a:gd name="connsiteY0" fmla="*/ 0 h 1052274"/>
              <a:gd name="connsiteX1" fmla="*/ 1195292 w 1195292"/>
              <a:gd name="connsiteY1" fmla="*/ 0 h 1052274"/>
              <a:gd name="connsiteX2" fmla="*/ 1195292 w 1195292"/>
              <a:gd name="connsiteY2" fmla="*/ 1040062 h 1052274"/>
              <a:gd name="connsiteX3" fmla="*/ 154788 w 1195292"/>
              <a:gd name="connsiteY3" fmla="*/ 1050823 h 1052274"/>
              <a:gd name="connsiteX4" fmla="*/ 0 w 1195292"/>
              <a:gd name="connsiteY4" fmla="*/ 1040062 h 1052274"/>
              <a:gd name="connsiteX5" fmla="*/ 0 w 1195292"/>
              <a:gd name="connsiteY5" fmla="*/ 0 h 1052274"/>
              <a:gd name="connsiteX0" fmla="*/ 0 w 1195292"/>
              <a:gd name="connsiteY0" fmla="*/ 0 h 1040136"/>
              <a:gd name="connsiteX1" fmla="*/ 1195292 w 1195292"/>
              <a:gd name="connsiteY1" fmla="*/ 0 h 1040136"/>
              <a:gd name="connsiteX2" fmla="*/ 1195292 w 1195292"/>
              <a:gd name="connsiteY2" fmla="*/ 1040062 h 1040136"/>
              <a:gd name="connsiteX3" fmla="*/ 201442 w 1195292"/>
              <a:gd name="connsiteY3" fmla="*/ 910864 h 1040136"/>
              <a:gd name="connsiteX4" fmla="*/ 0 w 1195292"/>
              <a:gd name="connsiteY4" fmla="*/ 1040062 h 1040136"/>
              <a:gd name="connsiteX5" fmla="*/ 0 w 1195292"/>
              <a:gd name="connsiteY5" fmla="*/ 0 h 1040136"/>
              <a:gd name="connsiteX0" fmla="*/ 0 w 1195292"/>
              <a:gd name="connsiteY0" fmla="*/ 0 h 1044510"/>
              <a:gd name="connsiteX1" fmla="*/ 1195292 w 1195292"/>
              <a:gd name="connsiteY1" fmla="*/ 0 h 1044510"/>
              <a:gd name="connsiteX2" fmla="*/ 1195292 w 1195292"/>
              <a:gd name="connsiteY2" fmla="*/ 1040062 h 1044510"/>
              <a:gd name="connsiteX3" fmla="*/ 416046 w 1195292"/>
              <a:gd name="connsiteY3" fmla="*/ 1041493 h 1044510"/>
              <a:gd name="connsiteX4" fmla="*/ 0 w 1195292"/>
              <a:gd name="connsiteY4" fmla="*/ 1040062 h 1044510"/>
              <a:gd name="connsiteX5" fmla="*/ 0 w 1195292"/>
              <a:gd name="connsiteY5" fmla="*/ 0 h 1044510"/>
              <a:gd name="connsiteX0" fmla="*/ 0 w 1195292"/>
              <a:gd name="connsiteY0" fmla="*/ 0 h 1045180"/>
              <a:gd name="connsiteX1" fmla="*/ 1195292 w 1195292"/>
              <a:gd name="connsiteY1" fmla="*/ 0 h 1045180"/>
              <a:gd name="connsiteX2" fmla="*/ 1195292 w 1195292"/>
              <a:gd name="connsiteY2" fmla="*/ 1040062 h 1045180"/>
              <a:gd name="connsiteX3" fmla="*/ 416046 w 1195292"/>
              <a:gd name="connsiteY3" fmla="*/ 1041493 h 1045180"/>
              <a:gd name="connsiteX4" fmla="*/ 0 w 1195292"/>
              <a:gd name="connsiteY4" fmla="*/ 1040062 h 1045180"/>
              <a:gd name="connsiteX5" fmla="*/ 0 w 1195292"/>
              <a:gd name="connsiteY5" fmla="*/ 0 h 1045180"/>
              <a:gd name="connsiteX0" fmla="*/ 4666 w 1199958"/>
              <a:gd name="connsiteY0" fmla="*/ 0 h 1548580"/>
              <a:gd name="connsiteX1" fmla="*/ 1199958 w 1199958"/>
              <a:gd name="connsiteY1" fmla="*/ 0 h 1548580"/>
              <a:gd name="connsiteX2" fmla="*/ 1199958 w 1199958"/>
              <a:gd name="connsiteY2" fmla="*/ 1040062 h 1548580"/>
              <a:gd name="connsiteX3" fmla="*/ 420712 w 1199958"/>
              <a:gd name="connsiteY3" fmla="*/ 1041493 h 1548580"/>
              <a:gd name="connsiteX4" fmla="*/ 0 w 1199958"/>
              <a:gd name="connsiteY4" fmla="*/ 1548580 h 1548580"/>
              <a:gd name="connsiteX5" fmla="*/ 4666 w 1199958"/>
              <a:gd name="connsiteY5" fmla="*/ 0 h 1548580"/>
              <a:gd name="connsiteX0" fmla="*/ 4666 w 1199958"/>
              <a:gd name="connsiteY0" fmla="*/ 0 h 1548880"/>
              <a:gd name="connsiteX1" fmla="*/ 1199958 w 1199958"/>
              <a:gd name="connsiteY1" fmla="*/ 0 h 1548880"/>
              <a:gd name="connsiteX2" fmla="*/ 1199958 w 1199958"/>
              <a:gd name="connsiteY2" fmla="*/ 1040062 h 1548880"/>
              <a:gd name="connsiteX3" fmla="*/ 420712 w 1199958"/>
              <a:gd name="connsiteY3" fmla="*/ 1041493 h 1548880"/>
              <a:gd name="connsiteX4" fmla="*/ 0 w 1199958"/>
              <a:gd name="connsiteY4" fmla="*/ 1548580 h 1548880"/>
              <a:gd name="connsiteX5" fmla="*/ 4666 w 1199958"/>
              <a:gd name="connsiteY5" fmla="*/ 0 h 1548880"/>
              <a:gd name="connsiteX0" fmla="*/ 4666 w 1199958"/>
              <a:gd name="connsiteY0" fmla="*/ 0 h 1548880"/>
              <a:gd name="connsiteX1" fmla="*/ 1199958 w 1199958"/>
              <a:gd name="connsiteY1" fmla="*/ 0 h 1548880"/>
              <a:gd name="connsiteX2" fmla="*/ 1199958 w 1199958"/>
              <a:gd name="connsiteY2" fmla="*/ 1040062 h 1548880"/>
              <a:gd name="connsiteX3" fmla="*/ 420712 w 1199958"/>
              <a:gd name="connsiteY3" fmla="*/ 1041493 h 1548880"/>
              <a:gd name="connsiteX4" fmla="*/ 0 w 1199958"/>
              <a:gd name="connsiteY4" fmla="*/ 1548580 h 1548880"/>
              <a:gd name="connsiteX5" fmla="*/ 4666 w 1199958"/>
              <a:gd name="connsiteY5" fmla="*/ 0 h 1548880"/>
              <a:gd name="connsiteX0" fmla="*/ 4666 w 1199958"/>
              <a:gd name="connsiteY0" fmla="*/ 0 h 1548875"/>
              <a:gd name="connsiteX1" fmla="*/ 1199958 w 1199958"/>
              <a:gd name="connsiteY1" fmla="*/ 0 h 1548875"/>
              <a:gd name="connsiteX2" fmla="*/ 1199958 w 1199958"/>
              <a:gd name="connsiteY2" fmla="*/ 1040062 h 1548875"/>
              <a:gd name="connsiteX3" fmla="*/ 434708 w 1199958"/>
              <a:gd name="connsiteY3" fmla="*/ 1032163 h 1548875"/>
              <a:gd name="connsiteX4" fmla="*/ 0 w 1199958"/>
              <a:gd name="connsiteY4" fmla="*/ 1548580 h 1548875"/>
              <a:gd name="connsiteX5" fmla="*/ 4666 w 1199958"/>
              <a:gd name="connsiteY5" fmla="*/ 0 h 1548875"/>
              <a:gd name="connsiteX0" fmla="*/ 4666 w 1199958"/>
              <a:gd name="connsiteY0" fmla="*/ 0 h 1548872"/>
              <a:gd name="connsiteX1" fmla="*/ 1199958 w 1199958"/>
              <a:gd name="connsiteY1" fmla="*/ 0 h 1548872"/>
              <a:gd name="connsiteX2" fmla="*/ 1199958 w 1199958"/>
              <a:gd name="connsiteY2" fmla="*/ 1040062 h 1548872"/>
              <a:gd name="connsiteX3" fmla="*/ 439373 w 1199958"/>
              <a:gd name="connsiteY3" fmla="*/ 1027498 h 1548872"/>
              <a:gd name="connsiteX4" fmla="*/ 0 w 1199958"/>
              <a:gd name="connsiteY4" fmla="*/ 1548580 h 1548872"/>
              <a:gd name="connsiteX5" fmla="*/ 4666 w 1199958"/>
              <a:gd name="connsiteY5" fmla="*/ 0 h 1548872"/>
              <a:gd name="connsiteX0" fmla="*/ 4666 w 1199958"/>
              <a:gd name="connsiteY0" fmla="*/ 0 h 1578845"/>
              <a:gd name="connsiteX1" fmla="*/ 1199958 w 1199958"/>
              <a:gd name="connsiteY1" fmla="*/ 0 h 1578845"/>
              <a:gd name="connsiteX2" fmla="*/ 1199958 w 1199958"/>
              <a:gd name="connsiteY2" fmla="*/ 1040062 h 1578845"/>
              <a:gd name="connsiteX3" fmla="*/ 439373 w 1199958"/>
              <a:gd name="connsiteY3" fmla="*/ 1027498 h 1578845"/>
              <a:gd name="connsiteX4" fmla="*/ 0 w 1199958"/>
              <a:gd name="connsiteY4" fmla="*/ 1548580 h 1578845"/>
              <a:gd name="connsiteX5" fmla="*/ 4666 w 1199958"/>
              <a:gd name="connsiteY5" fmla="*/ 0 h 1578845"/>
              <a:gd name="connsiteX0" fmla="*/ 4666 w 1199958"/>
              <a:gd name="connsiteY0" fmla="*/ 0 h 1578845"/>
              <a:gd name="connsiteX1" fmla="*/ 1199958 w 1199958"/>
              <a:gd name="connsiteY1" fmla="*/ 0 h 1578845"/>
              <a:gd name="connsiteX2" fmla="*/ 1199958 w 1199958"/>
              <a:gd name="connsiteY2" fmla="*/ 1040062 h 1578845"/>
              <a:gd name="connsiteX3" fmla="*/ 439373 w 1199958"/>
              <a:gd name="connsiteY3" fmla="*/ 1027498 h 1578845"/>
              <a:gd name="connsiteX4" fmla="*/ 0 w 1199958"/>
              <a:gd name="connsiteY4" fmla="*/ 1548580 h 1578845"/>
              <a:gd name="connsiteX5" fmla="*/ 4666 w 1199958"/>
              <a:gd name="connsiteY5" fmla="*/ 0 h 1578845"/>
              <a:gd name="connsiteX0" fmla="*/ 4666 w 1199958"/>
              <a:gd name="connsiteY0" fmla="*/ 0 h 1577436"/>
              <a:gd name="connsiteX1" fmla="*/ 1199958 w 1199958"/>
              <a:gd name="connsiteY1" fmla="*/ 0 h 1577436"/>
              <a:gd name="connsiteX2" fmla="*/ 1199958 w 1199958"/>
              <a:gd name="connsiteY2" fmla="*/ 1040062 h 1577436"/>
              <a:gd name="connsiteX3" fmla="*/ 439373 w 1199958"/>
              <a:gd name="connsiteY3" fmla="*/ 1027498 h 1577436"/>
              <a:gd name="connsiteX4" fmla="*/ 0 w 1199958"/>
              <a:gd name="connsiteY4" fmla="*/ 1548580 h 1577436"/>
              <a:gd name="connsiteX5" fmla="*/ 4666 w 1199958"/>
              <a:gd name="connsiteY5" fmla="*/ 0 h 1577436"/>
              <a:gd name="connsiteX0" fmla="*/ 4666 w 1199958"/>
              <a:gd name="connsiteY0" fmla="*/ 0 h 1577436"/>
              <a:gd name="connsiteX1" fmla="*/ 1199958 w 1199958"/>
              <a:gd name="connsiteY1" fmla="*/ 0 h 1577436"/>
              <a:gd name="connsiteX2" fmla="*/ 1199958 w 1199958"/>
              <a:gd name="connsiteY2" fmla="*/ 1040062 h 1577436"/>
              <a:gd name="connsiteX3" fmla="*/ 439373 w 1199958"/>
              <a:gd name="connsiteY3" fmla="*/ 1027498 h 1577436"/>
              <a:gd name="connsiteX4" fmla="*/ 0 w 1199958"/>
              <a:gd name="connsiteY4" fmla="*/ 1548580 h 1577436"/>
              <a:gd name="connsiteX5" fmla="*/ 4666 w 1199958"/>
              <a:gd name="connsiteY5" fmla="*/ 0 h 1577436"/>
              <a:gd name="connsiteX0" fmla="*/ 4666 w 1199958"/>
              <a:gd name="connsiteY0" fmla="*/ 0 h 1578301"/>
              <a:gd name="connsiteX1" fmla="*/ 1199958 w 1199958"/>
              <a:gd name="connsiteY1" fmla="*/ 0 h 1578301"/>
              <a:gd name="connsiteX2" fmla="*/ 1199958 w 1199958"/>
              <a:gd name="connsiteY2" fmla="*/ 1040062 h 1578301"/>
              <a:gd name="connsiteX3" fmla="*/ 439373 w 1199958"/>
              <a:gd name="connsiteY3" fmla="*/ 1027498 h 1578301"/>
              <a:gd name="connsiteX4" fmla="*/ 0 w 1199958"/>
              <a:gd name="connsiteY4" fmla="*/ 1548580 h 1578301"/>
              <a:gd name="connsiteX5" fmla="*/ 4666 w 1199958"/>
              <a:gd name="connsiteY5" fmla="*/ 0 h 1578301"/>
              <a:gd name="connsiteX0" fmla="*/ 4666 w 1199958"/>
              <a:gd name="connsiteY0" fmla="*/ 0 h 1578301"/>
              <a:gd name="connsiteX1" fmla="*/ 1199958 w 1199958"/>
              <a:gd name="connsiteY1" fmla="*/ 0 h 1578301"/>
              <a:gd name="connsiteX2" fmla="*/ 1199958 w 1199958"/>
              <a:gd name="connsiteY2" fmla="*/ 1040062 h 1578301"/>
              <a:gd name="connsiteX3" fmla="*/ 439373 w 1199958"/>
              <a:gd name="connsiteY3" fmla="*/ 1027498 h 1578301"/>
              <a:gd name="connsiteX4" fmla="*/ 0 w 1199958"/>
              <a:gd name="connsiteY4" fmla="*/ 1548580 h 1578301"/>
              <a:gd name="connsiteX5" fmla="*/ 4666 w 1199958"/>
              <a:gd name="connsiteY5" fmla="*/ 0 h 1578301"/>
              <a:gd name="connsiteX0" fmla="*/ 4666 w 1199958"/>
              <a:gd name="connsiteY0" fmla="*/ 0 h 1578301"/>
              <a:gd name="connsiteX1" fmla="*/ 1199958 w 1199958"/>
              <a:gd name="connsiteY1" fmla="*/ 0 h 1578301"/>
              <a:gd name="connsiteX2" fmla="*/ 1199958 w 1199958"/>
              <a:gd name="connsiteY2" fmla="*/ 1040062 h 1578301"/>
              <a:gd name="connsiteX3" fmla="*/ 439373 w 1199958"/>
              <a:gd name="connsiteY3" fmla="*/ 1027498 h 1578301"/>
              <a:gd name="connsiteX4" fmla="*/ 0 w 1199958"/>
              <a:gd name="connsiteY4" fmla="*/ 1548580 h 1578301"/>
              <a:gd name="connsiteX5" fmla="*/ 4666 w 1199958"/>
              <a:gd name="connsiteY5" fmla="*/ 0 h 1578301"/>
              <a:gd name="connsiteX0" fmla="*/ 4666 w 1199958"/>
              <a:gd name="connsiteY0" fmla="*/ 0 h 1575840"/>
              <a:gd name="connsiteX1" fmla="*/ 1199958 w 1199958"/>
              <a:gd name="connsiteY1" fmla="*/ 0 h 1575840"/>
              <a:gd name="connsiteX2" fmla="*/ 1199958 w 1199958"/>
              <a:gd name="connsiteY2" fmla="*/ 1040062 h 1575840"/>
              <a:gd name="connsiteX3" fmla="*/ 439373 w 1199958"/>
              <a:gd name="connsiteY3" fmla="*/ 1027498 h 1575840"/>
              <a:gd name="connsiteX4" fmla="*/ 0 w 1199958"/>
              <a:gd name="connsiteY4" fmla="*/ 1548580 h 1575840"/>
              <a:gd name="connsiteX5" fmla="*/ 4666 w 1199958"/>
              <a:gd name="connsiteY5" fmla="*/ 0 h 1575840"/>
              <a:gd name="connsiteX0" fmla="*/ 135 w 1195427"/>
              <a:gd name="connsiteY0" fmla="*/ 0 h 1571333"/>
              <a:gd name="connsiteX1" fmla="*/ 1195427 w 1195427"/>
              <a:gd name="connsiteY1" fmla="*/ 0 h 1571333"/>
              <a:gd name="connsiteX2" fmla="*/ 1195427 w 1195427"/>
              <a:gd name="connsiteY2" fmla="*/ 1040062 h 1571333"/>
              <a:gd name="connsiteX3" fmla="*/ 434842 w 1195427"/>
              <a:gd name="connsiteY3" fmla="*/ 1027498 h 1571333"/>
              <a:gd name="connsiteX4" fmla="*/ 9465 w 1195427"/>
              <a:gd name="connsiteY4" fmla="*/ 1543915 h 1571333"/>
              <a:gd name="connsiteX5" fmla="*/ 135 w 1195427"/>
              <a:gd name="connsiteY5" fmla="*/ 0 h 1571333"/>
              <a:gd name="connsiteX0" fmla="*/ 135 w 1195427"/>
              <a:gd name="connsiteY0" fmla="*/ 0 h 1543915"/>
              <a:gd name="connsiteX1" fmla="*/ 1195427 w 1195427"/>
              <a:gd name="connsiteY1" fmla="*/ 0 h 1543915"/>
              <a:gd name="connsiteX2" fmla="*/ 1195427 w 1195427"/>
              <a:gd name="connsiteY2" fmla="*/ 1040062 h 1543915"/>
              <a:gd name="connsiteX3" fmla="*/ 434842 w 1195427"/>
              <a:gd name="connsiteY3" fmla="*/ 1027498 h 1543915"/>
              <a:gd name="connsiteX4" fmla="*/ 9465 w 1195427"/>
              <a:gd name="connsiteY4" fmla="*/ 1543915 h 1543915"/>
              <a:gd name="connsiteX5" fmla="*/ 135 w 1195427"/>
              <a:gd name="connsiteY5" fmla="*/ 0 h 1543915"/>
              <a:gd name="connsiteX0" fmla="*/ 135 w 1195427"/>
              <a:gd name="connsiteY0" fmla="*/ 0 h 1543915"/>
              <a:gd name="connsiteX1" fmla="*/ 1195427 w 1195427"/>
              <a:gd name="connsiteY1" fmla="*/ 0 h 1543915"/>
              <a:gd name="connsiteX2" fmla="*/ 1195427 w 1195427"/>
              <a:gd name="connsiteY2" fmla="*/ 1040062 h 1543915"/>
              <a:gd name="connsiteX3" fmla="*/ 9465 w 1195427"/>
              <a:gd name="connsiteY3" fmla="*/ 1543915 h 1543915"/>
              <a:gd name="connsiteX4" fmla="*/ 135 w 1195427"/>
              <a:gd name="connsiteY4" fmla="*/ 0 h 1543915"/>
              <a:gd name="connsiteX0" fmla="*/ 337 w 1195629"/>
              <a:gd name="connsiteY0" fmla="*/ 0 h 1046610"/>
              <a:gd name="connsiteX1" fmla="*/ 1195629 w 1195629"/>
              <a:gd name="connsiteY1" fmla="*/ 0 h 1046610"/>
              <a:gd name="connsiteX2" fmla="*/ 1195629 w 1195629"/>
              <a:gd name="connsiteY2" fmla="*/ 1040062 h 1046610"/>
              <a:gd name="connsiteX3" fmla="*/ 1646 w 1195629"/>
              <a:gd name="connsiteY3" fmla="*/ 1046610 h 1046610"/>
              <a:gd name="connsiteX4" fmla="*/ 337 w 1195629"/>
              <a:gd name="connsiteY4" fmla="*/ 0 h 1046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629" h="1046610">
                <a:moveTo>
                  <a:pt x="337" y="0"/>
                </a:moveTo>
                <a:lnTo>
                  <a:pt x="1195629" y="0"/>
                </a:lnTo>
                <a:lnTo>
                  <a:pt x="1195629" y="1040062"/>
                </a:lnTo>
                <a:lnTo>
                  <a:pt x="1646" y="1046610"/>
                </a:lnTo>
                <a:cubicBezTo>
                  <a:pt x="3201" y="530417"/>
                  <a:pt x="-1218" y="516193"/>
                  <a:pt x="337" y="0"/>
                </a:cubicBezTo>
                <a:close/>
              </a:path>
            </a:pathLst>
          </a:custGeom>
          <a:solidFill>
            <a:srgbClr val="BFE2F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31/12: Frist for behandling av økonomiplan og årsbudsjett</a:t>
            </a:r>
          </a:p>
        </p:txBody>
      </p:sp>
      <p:sp>
        <p:nvSpPr>
          <p:cNvPr id="31" name="Rektangel 174">
            <a:extLst>
              <a:ext uri="{FF2B5EF4-FFF2-40B4-BE49-F238E27FC236}">
                <a16:creationId xmlns:a16="http://schemas.microsoft.com/office/drawing/2014/main" id="{9BFEFCE6-D3B2-9342-A4E6-4193DD7C8216}"/>
              </a:ext>
            </a:extLst>
          </p:cNvPr>
          <p:cNvSpPr/>
          <p:nvPr/>
        </p:nvSpPr>
        <p:spPr>
          <a:xfrm>
            <a:off x="2487413" y="2415673"/>
            <a:ext cx="2314137" cy="487534"/>
          </a:xfrm>
          <a:custGeom>
            <a:avLst/>
            <a:gdLst>
              <a:gd name="connsiteX0" fmla="*/ 0 w 2399186"/>
              <a:gd name="connsiteY0" fmla="*/ 0 h 746366"/>
              <a:gd name="connsiteX1" fmla="*/ 2399186 w 2399186"/>
              <a:gd name="connsiteY1" fmla="*/ 0 h 746366"/>
              <a:gd name="connsiteX2" fmla="*/ 2399186 w 2399186"/>
              <a:gd name="connsiteY2" fmla="*/ 746366 h 746366"/>
              <a:gd name="connsiteX3" fmla="*/ 0 w 2399186"/>
              <a:gd name="connsiteY3" fmla="*/ 746366 h 746366"/>
              <a:gd name="connsiteX4" fmla="*/ 0 w 2399186"/>
              <a:gd name="connsiteY4" fmla="*/ 0 h 746366"/>
              <a:gd name="connsiteX0" fmla="*/ 0 w 2711761"/>
              <a:gd name="connsiteY0" fmla="*/ 0 h 746366"/>
              <a:gd name="connsiteX1" fmla="*/ 2399186 w 2711761"/>
              <a:gd name="connsiteY1" fmla="*/ 0 h 746366"/>
              <a:gd name="connsiteX2" fmla="*/ 2711761 w 2711761"/>
              <a:gd name="connsiteY2" fmla="*/ 746366 h 746366"/>
              <a:gd name="connsiteX3" fmla="*/ 0 w 2711761"/>
              <a:gd name="connsiteY3" fmla="*/ 746366 h 746366"/>
              <a:gd name="connsiteX4" fmla="*/ 0 w 2711761"/>
              <a:gd name="connsiteY4" fmla="*/ 0 h 746366"/>
              <a:gd name="connsiteX0" fmla="*/ 0 w 2406961"/>
              <a:gd name="connsiteY0" fmla="*/ 0 h 746366"/>
              <a:gd name="connsiteX1" fmla="*/ 2399186 w 2406961"/>
              <a:gd name="connsiteY1" fmla="*/ 0 h 746366"/>
              <a:gd name="connsiteX2" fmla="*/ 2406961 w 2406961"/>
              <a:gd name="connsiteY2" fmla="*/ 746366 h 746366"/>
              <a:gd name="connsiteX3" fmla="*/ 0 w 2406961"/>
              <a:gd name="connsiteY3" fmla="*/ 746366 h 746366"/>
              <a:gd name="connsiteX4" fmla="*/ 0 w 2406961"/>
              <a:gd name="connsiteY4" fmla="*/ 0 h 746366"/>
              <a:gd name="connsiteX0" fmla="*/ 0 w 2399519"/>
              <a:gd name="connsiteY0" fmla="*/ 0 h 746366"/>
              <a:gd name="connsiteX1" fmla="*/ 2399186 w 2399519"/>
              <a:gd name="connsiteY1" fmla="*/ 0 h 746366"/>
              <a:gd name="connsiteX2" fmla="*/ 2390919 w 2399519"/>
              <a:gd name="connsiteY2" fmla="*/ 746366 h 746366"/>
              <a:gd name="connsiteX3" fmla="*/ 0 w 2399519"/>
              <a:gd name="connsiteY3" fmla="*/ 746366 h 746366"/>
              <a:gd name="connsiteX4" fmla="*/ 0 w 2399519"/>
              <a:gd name="connsiteY4" fmla="*/ 0 h 74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519" h="746366">
                <a:moveTo>
                  <a:pt x="0" y="0"/>
                </a:moveTo>
                <a:lnTo>
                  <a:pt x="2399186" y="0"/>
                </a:lnTo>
                <a:cubicBezTo>
                  <a:pt x="2401778" y="248789"/>
                  <a:pt x="2388327" y="497577"/>
                  <a:pt x="2390919" y="746366"/>
                </a:cubicBezTo>
                <a:lnTo>
                  <a:pt x="0" y="746366"/>
                </a:lnTo>
                <a:lnTo>
                  <a:pt x="0" y="0"/>
                </a:ln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Kommunedirektøren legger frem sitt forslag til budsjett/økonomiplan</a:t>
            </a:r>
          </a:p>
        </p:txBody>
      </p:sp>
      <p:sp>
        <p:nvSpPr>
          <p:cNvPr id="32" name="Rektangel 31">
            <a:extLst>
              <a:ext uri="{FF2B5EF4-FFF2-40B4-BE49-F238E27FC236}">
                <a16:creationId xmlns:a16="http://schemas.microsoft.com/office/drawing/2014/main" id="{0E79BE68-688A-B740-9E9E-E826D6BD955B}"/>
              </a:ext>
            </a:extLst>
          </p:cNvPr>
          <p:cNvSpPr/>
          <p:nvPr/>
        </p:nvSpPr>
        <p:spPr>
          <a:xfrm>
            <a:off x="3096904" y="1463974"/>
            <a:ext cx="2234265" cy="746366"/>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Behandling i partigrupper, eventuell innbyggermedvirkning, behandling i formannskap og kommunestyre</a:t>
            </a:r>
          </a:p>
        </p:txBody>
      </p:sp>
      <p:sp>
        <p:nvSpPr>
          <p:cNvPr id="33" name="Rektangel 176">
            <a:extLst>
              <a:ext uri="{FF2B5EF4-FFF2-40B4-BE49-F238E27FC236}">
                <a16:creationId xmlns:a16="http://schemas.microsoft.com/office/drawing/2014/main" id="{E12D9DEC-E45C-EB4B-9A71-C65EF9A3F396}"/>
              </a:ext>
            </a:extLst>
          </p:cNvPr>
          <p:cNvSpPr/>
          <p:nvPr/>
        </p:nvSpPr>
        <p:spPr>
          <a:xfrm>
            <a:off x="7578806" y="5603057"/>
            <a:ext cx="1796078" cy="398377"/>
          </a:xfrm>
          <a:custGeom>
            <a:avLst/>
            <a:gdLst>
              <a:gd name="connsiteX0" fmla="*/ 0 w 2390329"/>
              <a:gd name="connsiteY0" fmla="*/ 0 h 395022"/>
              <a:gd name="connsiteX1" fmla="*/ 2390329 w 2390329"/>
              <a:gd name="connsiteY1" fmla="*/ 0 h 395022"/>
              <a:gd name="connsiteX2" fmla="*/ 2390329 w 2390329"/>
              <a:gd name="connsiteY2" fmla="*/ 395022 h 395022"/>
              <a:gd name="connsiteX3" fmla="*/ 0 w 2390329"/>
              <a:gd name="connsiteY3" fmla="*/ 395022 h 395022"/>
              <a:gd name="connsiteX4" fmla="*/ 0 w 2390329"/>
              <a:gd name="connsiteY4" fmla="*/ 0 h 395022"/>
              <a:gd name="connsiteX0" fmla="*/ 0 w 2665583"/>
              <a:gd name="connsiteY0" fmla="*/ 4666 h 395022"/>
              <a:gd name="connsiteX1" fmla="*/ 2665583 w 2665583"/>
              <a:gd name="connsiteY1" fmla="*/ 0 h 395022"/>
              <a:gd name="connsiteX2" fmla="*/ 2665583 w 2665583"/>
              <a:gd name="connsiteY2" fmla="*/ 395022 h 395022"/>
              <a:gd name="connsiteX3" fmla="*/ 275254 w 2665583"/>
              <a:gd name="connsiteY3" fmla="*/ 395022 h 395022"/>
              <a:gd name="connsiteX4" fmla="*/ 0 w 2665583"/>
              <a:gd name="connsiteY4" fmla="*/ 4666 h 395022"/>
              <a:gd name="connsiteX0" fmla="*/ 0 w 2408910"/>
              <a:gd name="connsiteY0" fmla="*/ 4666 h 395022"/>
              <a:gd name="connsiteX1" fmla="*/ 2408910 w 2408910"/>
              <a:gd name="connsiteY1" fmla="*/ 0 h 395022"/>
              <a:gd name="connsiteX2" fmla="*/ 2408910 w 2408910"/>
              <a:gd name="connsiteY2" fmla="*/ 395022 h 395022"/>
              <a:gd name="connsiteX3" fmla="*/ 18581 w 2408910"/>
              <a:gd name="connsiteY3" fmla="*/ 395022 h 395022"/>
              <a:gd name="connsiteX4" fmla="*/ 0 w 2408910"/>
              <a:gd name="connsiteY4" fmla="*/ 4666 h 395022"/>
              <a:gd name="connsiteX0" fmla="*/ 0 w 2392868"/>
              <a:gd name="connsiteY0" fmla="*/ 20708 h 395022"/>
              <a:gd name="connsiteX1" fmla="*/ 2392868 w 2392868"/>
              <a:gd name="connsiteY1" fmla="*/ 0 h 395022"/>
              <a:gd name="connsiteX2" fmla="*/ 2392868 w 2392868"/>
              <a:gd name="connsiteY2" fmla="*/ 395022 h 395022"/>
              <a:gd name="connsiteX3" fmla="*/ 2539 w 2392868"/>
              <a:gd name="connsiteY3" fmla="*/ 395022 h 395022"/>
              <a:gd name="connsiteX4" fmla="*/ 0 w 2392868"/>
              <a:gd name="connsiteY4" fmla="*/ 20708 h 395022"/>
              <a:gd name="connsiteX0" fmla="*/ 0 w 2392868"/>
              <a:gd name="connsiteY0" fmla="*/ 0 h 398377"/>
              <a:gd name="connsiteX1" fmla="*/ 2392868 w 2392868"/>
              <a:gd name="connsiteY1" fmla="*/ 3355 h 398377"/>
              <a:gd name="connsiteX2" fmla="*/ 2392868 w 2392868"/>
              <a:gd name="connsiteY2" fmla="*/ 398377 h 398377"/>
              <a:gd name="connsiteX3" fmla="*/ 2539 w 2392868"/>
              <a:gd name="connsiteY3" fmla="*/ 398377 h 398377"/>
              <a:gd name="connsiteX4" fmla="*/ 0 w 2392868"/>
              <a:gd name="connsiteY4" fmla="*/ 0 h 398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68" h="398377">
                <a:moveTo>
                  <a:pt x="0" y="0"/>
                </a:moveTo>
                <a:lnTo>
                  <a:pt x="2392868" y="3355"/>
                </a:lnTo>
                <a:lnTo>
                  <a:pt x="2392868" y="398377"/>
                </a:lnTo>
                <a:lnTo>
                  <a:pt x="2539" y="398377"/>
                </a:lnTo>
                <a:cubicBezTo>
                  <a:pt x="1693" y="273606"/>
                  <a:pt x="846" y="124771"/>
                  <a:pt x="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Kommuneproposisjonen</a:t>
            </a:r>
          </a:p>
        </p:txBody>
      </p:sp>
      <p:sp>
        <p:nvSpPr>
          <p:cNvPr id="34" name="Rektangel 188">
            <a:extLst>
              <a:ext uri="{FF2B5EF4-FFF2-40B4-BE49-F238E27FC236}">
                <a16:creationId xmlns:a16="http://schemas.microsoft.com/office/drawing/2014/main" id="{5CF544CD-EBC3-5B42-9814-B883555898BA}"/>
              </a:ext>
            </a:extLst>
          </p:cNvPr>
          <p:cNvSpPr/>
          <p:nvPr/>
        </p:nvSpPr>
        <p:spPr>
          <a:xfrm>
            <a:off x="6280205" y="6148950"/>
            <a:ext cx="3053387" cy="395023"/>
          </a:xfrm>
          <a:custGeom>
            <a:avLst/>
            <a:gdLst>
              <a:gd name="connsiteX0" fmla="*/ 0 w 4070338"/>
              <a:gd name="connsiteY0" fmla="*/ 0 h 395023"/>
              <a:gd name="connsiteX1" fmla="*/ 4070338 w 4070338"/>
              <a:gd name="connsiteY1" fmla="*/ 0 h 395023"/>
              <a:gd name="connsiteX2" fmla="*/ 4070338 w 4070338"/>
              <a:gd name="connsiteY2" fmla="*/ 395023 h 395023"/>
              <a:gd name="connsiteX3" fmla="*/ 0 w 4070338"/>
              <a:gd name="connsiteY3" fmla="*/ 395023 h 395023"/>
              <a:gd name="connsiteX4" fmla="*/ 0 w 4070338"/>
              <a:gd name="connsiteY4" fmla="*/ 0 h 395023"/>
              <a:gd name="connsiteX0" fmla="*/ 0 w 4070338"/>
              <a:gd name="connsiteY0" fmla="*/ 0 h 395023"/>
              <a:gd name="connsiteX1" fmla="*/ 106476 w 4070338"/>
              <a:gd name="connsiteY1" fmla="*/ 3591 h 395023"/>
              <a:gd name="connsiteX2" fmla="*/ 4070338 w 4070338"/>
              <a:gd name="connsiteY2" fmla="*/ 0 h 395023"/>
              <a:gd name="connsiteX3" fmla="*/ 4070338 w 4070338"/>
              <a:gd name="connsiteY3" fmla="*/ 395023 h 395023"/>
              <a:gd name="connsiteX4" fmla="*/ 0 w 4070338"/>
              <a:gd name="connsiteY4" fmla="*/ 395023 h 395023"/>
              <a:gd name="connsiteX5" fmla="*/ 0 w 4070338"/>
              <a:gd name="connsiteY5" fmla="*/ 0 h 395023"/>
              <a:gd name="connsiteX0" fmla="*/ 0 w 4070338"/>
              <a:gd name="connsiteY0" fmla="*/ 0 h 395023"/>
              <a:gd name="connsiteX1" fmla="*/ 381729 w 4070338"/>
              <a:gd name="connsiteY1" fmla="*/ 3591 h 395023"/>
              <a:gd name="connsiteX2" fmla="*/ 4070338 w 4070338"/>
              <a:gd name="connsiteY2" fmla="*/ 0 h 395023"/>
              <a:gd name="connsiteX3" fmla="*/ 4070338 w 4070338"/>
              <a:gd name="connsiteY3" fmla="*/ 395023 h 395023"/>
              <a:gd name="connsiteX4" fmla="*/ 0 w 4070338"/>
              <a:gd name="connsiteY4" fmla="*/ 395023 h 395023"/>
              <a:gd name="connsiteX5" fmla="*/ 0 w 4070338"/>
              <a:gd name="connsiteY5" fmla="*/ 0 h 395023"/>
              <a:gd name="connsiteX0" fmla="*/ 0 w 4070338"/>
              <a:gd name="connsiteY0" fmla="*/ 0 h 660945"/>
              <a:gd name="connsiteX1" fmla="*/ 381729 w 4070338"/>
              <a:gd name="connsiteY1" fmla="*/ 269513 h 660945"/>
              <a:gd name="connsiteX2" fmla="*/ 4070338 w 4070338"/>
              <a:gd name="connsiteY2" fmla="*/ 265922 h 660945"/>
              <a:gd name="connsiteX3" fmla="*/ 4070338 w 4070338"/>
              <a:gd name="connsiteY3" fmla="*/ 660945 h 660945"/>
              <a:gd name="connsiteX4" fmla="*/ 0 w 4070338"/>
              <a:gd name="connsiteY4" fmla="*/ 660945 h 660945"/>
              <a:gd name="connsiteX5" fmla="*/ 0 w 4070338"/>
              <a:gd name="connsiteY5" fmla="*/ 0 h 660945"/>
              <a:gd name="connsiteX0" fmla="*/ 0 w 4070338"/>
              <a:gd name="connsiteY0" fmla="*/ 0 h 660945"/>
              <a:gd name="connsiteX1" fmla="*/ 4070338 w 4070338"/>
              <a:gd name="connsiteY1" fmla="*/ 265922 h 660945"/>
              <a:gd name="connsiteX2" fmla="*/ 4070338 w 4070338"/>
              <a:gd name="connsiteY2" fmla="*/ 660945 h 660945"/>
              <a:gd name="connsiteX3" fmla="*/ 0 w 4070338"/>
              <a:gd name="connsiteY3" fmla="*/ 660945 h 660945"/>
              <a:gd name="connsiteX4" fmla="*/ 0 w 4070338"/>
              <a:gd name="connsiteY4" fmla="*/ 0 h 660945"/>
              <a:gd name="connsiteX0" fmla="*/ 0 w 4070338"/>
              <a:gd name="connsiteY0" fmla="*/ 0 h 444376"/>
              <a:gd name="connsiteX1" fmla="*/ 4070338 w 4070338"/>
              <a:gd name="connsiteY1" fmla="*/ 49353 h 444376"/>
              <a:gd name="connsiteX2" fmla="*/ 4070338 w 4070338"/>
              <a:gd name="connsiteY2" fmla="*/ 444376 h 444376"/>
              <a:gd name="connsiteX3" fmla="*/ 0 w 4070338"/>
              <a:gd name="connsiteY3" fmla="*/ 444376 h 444376"/>
              <a:gd name="connsiteX4" fmla="*/ 0 w 4070338"/>
              <a:gd name="connsiteY4" fmla="*/ 0 h 444376"/>
              <a:gd name="connsiteX0" fmla="*/ 8021 w 4070338"/>
              <a:gd name="connsiteY0" fmla="*/ 0 h 420312"/>
              <a:gd name="connsiteX1" fmla="*/ 4070338 w 4070338"/>
              <a:gd name="connsiteY1" fmla="*/ 25289 h 420312"/>
              <a:gd name="connsiteX2" fmla="*/ 4070338 w 4070338"/>
              <a:gd name="connsiteY2" fmla="*/ 420312 h 420312"/>
              <a:gd name="connsiteX3" fmla="*/ 0 w 4070338"/>
              <a:gd name="connsiteY3" fmla="*/ 420312 h 420312"/>
              <a:gd name="connsiteX4" fmla="*/ 8021 w 4070338"/>
              <a:gd name="connsiteY4" fmla="*/ 0 h 420312"/>
              <a:gd name="connsiteX0" fmla="*/ 0 w 4070338"/>
              <a:gd name="connsiteY0" fmla="*/ 6795 h 395023"/>
              <a:gd name="connsiteX1" fmla="*/ 4070338 w 4070338"/>
              <a:gd name="connsiteY1" fmla="*/ 0 h 395023"/>
              <a:gd name="connsiteX2" fmla="*/ 4070338 w 4070338"/>
              <a:gd name="connsiteY2" fmla="*/ 395023 h 395023"/>
              <a:gd name="connsiteX3" fmla="*/ 0 w 4070338"/>
              <a:gd name="connsiteY3" fmla="*/ 395023 h 395023"/>
              <a:gd name="connsiteX4" fmla="*/ 0 w 4070338"/>
              <a:gd name="connsiteY4" fmla="*/ 6795 h 39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338" h="395023">
                <a:moveTo>
                  <a:pt x="0" y="6795"/>
                </a:moveTo>
                <a:lnTo>
                  <a:pt x="4070338" y="0"/>
                </a:lnTo>
                <a:lnTo>
                  <a:pt x="4070338" y="395023"/>
                </a:lnTo>
                <a:lnTo>
                  <a:pt x="0" y="395023"/>
                </a:lnTo>
                <a:lnTo>
                  <a:pt x="0" y="6795"/>
                </a:lnTo>
                <a:close/>
              </a:path>
            </a:pathLst>
          </a:custGeom>
          <a:solidFill>
            <a:srgbClr val="BFE2F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bIns="108000" rtlCol="0" anchor="b"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solidFill>
                <a:effectLst/>
                <a:uLnTx/>
                <a:uFillTx/>
                <a:latin typeface="Calibri"/>
                <a:ea typeface="+mn-ea"/>
                <a:cs typeface="+mn-cs"/>
              </a:rPr>
              <a:t>30/06: Årsregnskap og årsberetning vedtatt</a:t>
            </a:r>
          </a:p>
        </p:txBody>
      </p:sp>
      <p:sp>
        <p:nvSpPr>
          <p:cNvPr id="35" name="Ellipse 34">
            <a:extLst>
              <a:ext uri="{FF2B5EF4-FFF2-40B4-BE49-F238E27FC236}">
                <a16:creationId xmlns:a16="http://schemas.microsoft.com/office/drawing/2014/main" id="{3DB2CCFA-2944-834F-8467-A3858E03FAA9}"/>
              </a:ext>
            </a:extLst>
          </p:cNvPr>
          <p:cNvSpPr/>
          <p:nvPr/>
        </p:nvSpPr>
        <p:spPr>
          <a:xfrm>
            <a:off x="5476335" y="3344756"/>
            <a:ext cx="1587896" cy="1587719"/>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prstClr val="white"/>
                </a:solidFill>
                <a:effectLst/>
                <a:uLnTx/>
                <a:uFillTx/>
                <a:latin typeface="Calibri"/>
                <a:ea typeface="+mn-ea"/>
                <a:cs typeface="+mn-cs"/>
              </a:rPr>
              <a:t>MULIG HANDLINGSROM FOR POLITISK BEHANDLING</a:t>
            </a:r>
          </a:p>
        </p:txBody>
      </p:sp>
      <p:sp>
        <p:nvSpPr>
          <p:cNvPr id="37" name="Tittel 36"/>
          <p:cNvSpPr>
            <a:spLocks noGrp="1"/>
          </p:cNvSpPr>
          <p:nvPr>
            <p:ph type="title"/>
          </p:nvPr>
        </p:nvSpPr>
        <p:spPr>
          <a:xfrm>
            <a:off x="542321" y="181573"/>
            <a:ext cx="11381361" cy="1325563"/>
          </a:xfrm>
        </p:spPr>
        <p:txBody>
          <a:bodyPr>
            <a:normAutofit/>
          </a:bodyPr>
          <a:lstStyle/>
          <a:p>
            <a:pPr algn="ctr"/>
            <a:r>
              <a:rPr lang="nb-NO" sz="4000">
                <a:solidFill>
                  <a:srgbClr val="001046"/>
                </a:solidFill>
                <a:latin typeface="+mn-lt"/>
              </a:rPr>
              <a:t>Hvordan finne det økonomiske handlingsrommet</a:t>
            </a:r>
          </a:p>
        </p:txBody>
      </p:sp>
    </p:spTree>
    <p:extLst>
      <p:ext uri="{BB962C8B-B14F-4D97-AF65-F5344CB8AC3E}">
        <p14:creationId xmlns:p14="http://schemas.microsoft.com/office/powerpoint/2010/main" val="18263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rgbClr val="008CD3"/>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13"/>
                                        </p:tgtEl>
                                        <p:attrNameLst>
                                          <p:attrName>fillcolor</p:attrName>
                                        </p:attrNameLst>
                                      </p:cBhvr>
                                      <p:to>
                                        <a:srgbClr val="008CD3"/>
                                      </p:to>
                                    </p:animClr>
                                    <p:set>
                                      <p:cBhvr>
                                        <p:cTn id="15" dur="500" fill="hold"/>
                                        <p:tgtEl>
                                          <p:spTgt spid="13"/>
                                        </p:tgtEl>
                                        <p:attrNameLst>
                                          <p:attrName>fill.type</p:attrName>
                                        </p:attrNameLst>
                                      </p:cBhvr>
                                      <p:to>
                                        <p:strVal val="solid"/>
                                      </p:to>
                                    </p:set>
                                    <p:set>
                                      <p:cBhvr>
                                        <p:cTn id="16" dur="500" fill="hold"/>
                                        <p:tgtEl>
                                          <p:spTgt spid="13"/>
                                        </p:tgtEl>
                                        <p:attrNameLst>
                                          <p:attrName>fill.on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5"/>
                                        </p:tgtEl>
                                        <p:attrNameLst>
                                          <p:attrName>fillcolor</p:attrName>
                                        </p:attrNameLst>
                                      </p:cBhvr>
                                      <p:to>
                                        <a:srgbClr val="008CD3"/>
                                      </p:to>
                                    </p:animClr>
                                    <p:set>
                                      <p:cBhvr>
                                        <p:cTn id="23" dur="500" fill="hold"/>
                                        <p:tgtEl>
                                          <p:spTgt spid="5"/>
                                        </p:tgtEl>
                                        <p:attrNameLst>
                                          <p:attrName>fill.type</p:attrName>
                                        </p:attrNameLst>
                                      </p:cBhvr>
                                      <p:to>
                                        <p:strVal val="solid"/>
                                      </p:to>
                                    </p:set>
                                    <p:set>
                                      <p:cBhvr>
                                        <p:cTn id="24" dur="500" fill="hold"/>
                                        <p:tgtEl>
                                          <p:spTgt spid="5"/>
                                        </p:tgtEl>
                                        <p:attrNameLst>
                                          <p:attrName>fill.on</p:attrName>
                                        </p:attrNameLst>
                                      </p:cBhvr>
                                      <p:to>
                                        <p:strVal val="tru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7"/>
                                        </p:tgtEl>
                                        <p:attrNameLst>
                                          <p:attrName>fillcolor</p:attrName>
                                        </p:attrNameLst>
                                      </p:cBhvr>
                                      <p:to>
                                        <a:srgbClr val="008CD3"/>
                                      </p:to>
                                    </p:animClr>
                                    <p:set>
                                      <p:cBhvr>
                                        <p:cTn id="31" dur="500" fill="hold"/>
                                        <p:tgtEl>
                                          <p:spTgt spid="7"/>
                                        </p:tgtEl>
                                        <p:attrNameLst>
                                          <p:attrName>fill.type</p:attrName>
                                        </p:attrNameLst>
                                      </p:cBhvr>
                                      <p:to>
                                        <p:strVal val="solid"/>
                                      </p:to>
                                    </p:set>
                                    <p:set>
                                      <p:cBhvr>
                                        <p:cTn id="32" dur="500" fill="hold"/>
                                        <p:tgtEl>
                                          <p:spTgt spid="7"/>
                                        </p:tgtEl>
                                        <p:attrNameLst>
                                          <p:attrName>fill.on</p:attrName>
                                        </p:attrNameLst>
                                      </p:cBhvr>
                                      <p:to>
                                        <p:strVal val="tru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2"/>
                                        </p:tgtEl>
                                        <p:attrNameLst>
                                          <p:attrName>fillcolor</p:attrName>
                                        </p:attrNameLst>
                                      </p:cBhvr>
                                      <p:to>
                                        <a:srgbClr val="001A58"/>
                                      </p:to>
                                    </p:animClr>
                                    <p:set>
                                      <p:cBhvr>
                                        <p:cTn id="39" dur="500" fill="hold"/>
                                        <p:tgtEl>
                                          <p:spTgt spid="12"/>
                                        </p:tgtEl>
                                        <p:attrNameLst>
                                          <p:attrName>fill.type</p:attrName>
                                        </p:attrNameLst>
                                      </p:cBhvr>
                                      <p:to>
                                        <p:strVal val="solid"/>
                                      </p:to>
                                    </p:set>
                                    <p:set>
                                      <p:cBhvr>
                                        <p:cTn id="40" dur="500" fill="hold"/>
                                        <p:tgtEl>
                                          <p:spTgt spid="12"/>
                                        </p:tgtEl>
                                        <p:attrNameLst>
                                          <p:attrName>fill.on</p:attrName>
                                        </p:attrNameLst>
                                      </p:cBhvr>
                                      <p:to>
                                        <p:strVal val="tru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9"/>
                                        </p:tgtEl>
                                        <p:attrNameLst>
                                          <p:attrName>fillcolor</p:attrName>
                                        </p:attrNameLst>
                                      </p:cBhvr>
                                      <p:to>
                                        <a:srgbClr val="001A58"/>
                                      </p:to>
                                    </p:animClr>
                                    <p:set>
                                      <p:cBhvr>
                                        <p:cTn id="47" dur="500" fill="hold"/>
                                        <p:tgtEl>
                                          <p:spTgt spid="9"/>
                                        </p:tgtEl>
                                        <p:attrNameLst>
                                          <p:attrName>fill.type</p:attrName>
                                        </p:attrNameLst>
                                      </p:cBhvr>
                                      <p:to>
                                        <p:strVal val="solid"/>
                                      </p:to>
                                    </p:set>
                                    <p:set>
                                      <p:cBhvr>
                                        <p:cTn id="48" dur="500" fill="hold"/>
                                        <p:tgtEl>
                                          <p:spTgt spid="9"/>
                                        </p:tgtEl>
                                        <p:attrNameLst>
                                          <p:attrName>fill.on</p:attrName>
                                        </p:attrNameLst>
                                      </p:cBhvr>
                                      <p:to>
                                        <p:strVal val="tru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001A58"/>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001A58"/>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7" presetClass="emph" presetSubtype="2" fill="hold" nodeType="withEffect">
                                  <p:stCondLst>
                                    <p:cond delay="0"/>
                                  </p:stCondLst>
                                  <p:childTnLst>
                                    <p:animClr clrSpc="rgb" dir="cw">
                                      <p:cBhvr>
                                        <p:cTn id="68" dur="500" fill="hold"/>
                                        <p:tgtEl>
                                          <p:spTgt spid="7"/>
                                        </p:tgtEl>
                                        <p:attrNameLst>
                                          <p:attrName>stroke.color</p:attrName>
                                        </p:attrNameLst>
                                      </p:cBhvr>
                                      <p:to>
                                        <a:srgbClr val="001A58"/>
                                      </p:to>
                                    </p:animClr>
                                    <p:set>
                                      <p:cBhvr>
                                        <p:cTn id="69" dur="500" fill="hold"/>
                                        <p:tgtEl>
                                          <p:spTgt spid="7"/>
                                        </p:tgtEl>
                                        <p:attrNameLst>
                                          <p:attrName>stroke.on</p:attrName>
                                        </p:attrNameLst>
                                      </p:cBhvr>
                                      <p:to>
                                        <p:strVal val="true"/>
                                      </p:to>
                                    </p:set>
                                  </p:childTnLst>
                                </p:cTn>
                              </p:par>
                              <p:par>
                                <p:cTn id="70" presetID="7" presetClass="emph" presetSubtype="2" fill="hold" nodeType="withEffect">
                                  <p:stCondLst>
                                    <p:cond delay="0"/>
                                  </p:stCondLst>
                                  <p:childTnLst>
                                    <p:animClr clrSpc="rgb" dir="cw">
                                      <p:cBhvr>
                                        <p:cTn id="71" dur="500" fill="hold"/>
                                        <p:tgtEl>
                                          <p:spTgt spid="6"/>
                                        </p:tgtEl>
                                        <p:attrNameLst>
                                          <p:attrName>stroke.color</p:attrName>
                                        </p:attrNameLst>
                                      </p:cBhvr>
                                      <p:to>
                                        <a:srgbClr val="001A58"/>
                                      </p:to>
                                    </p:animClr>
                                    <p:set>
                                      <p:cBhvr>
                                        <p:cTn id="72" dur="500" fill="hold"/>
                                        <p:tgtEl>
                                          <p:spTgt spid="6"/>
                                        </p:tgtEl>
                                        <p:attrNameLst>
                                          <p:attrName>stroke.on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7" presetClass="emph" presetSubtype="2" fill="hold" nodeType="clickEffect">
                                  <p:stCondLst>
                                    <p:cond delay="0"/>
                                  </p:stCondLst>
                                  <p:childTnLst>
                                    <p:animClr clrSpc="rgb" dir="cw">
                                      <p:cBhvr>
                                        <p:cTn id="76" dur="500" fill="hold"/>
                                        <p:tgtEl>
                                          <p:spTgt spid="12"/>
                                        </p:tgtEl>
                                        <p:attrNameLst>
                                          <p:attrName>stroke.color</p:attrName>
                                        </p:attrNameLst>
                                      </p:cBhvr>
                                      <p:to>
                                        <a:srgbClr val="001A58"/>
                                      </p:to>
                                    </p:animClr>
                                    <p:set>
                                      <p:cBhvr>
                                        <p:cTn id="77" dur="500" fill="hold"/>
                                        <p:tgtEl>
                                          <p:spTgt spid="12"/>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500" fill="hold"/>
                                        <p:tgtEl>
                                          <p:spTgt spid="13"/>
                                        </p:tgtEl>
                                        <p:attrNameLst>
                                          <p:attrName>stroke.color</p:attrName>
                                        </p:attrNameLst>
                                      </p:cBhvr>
                                      <p:to>
                                        <a:srgbClr val="001A58"/>
                                      </p:to>
                                    </p:animClr>
                                    <p:set>
                                      <p:cBhvr>
                                        <p:cTn id="80" dur="500" fill="hold"/>
                                        <p:tgtEl>
                                          <p:spTgt spid="13"/>
                                        </p:tgtEl>
                                        <p:attrNameLst>
                                          <p:attrName>stroke.on</p:attrName>
                                        </p:attrNameLst>
                                      </p:cBhvr>
                                      <p:to>
                                        <p:strVal val="true"/>
                                      </p:to>
                                    </p:set>
                                  </p:childTnLst>
                                </p:cTn>
                              </p:par>
                              <p:par>
                                <p:cTn id="81" presetID="1" presetClass="emph" presetSubtype="2" fill="hold" nodeType="withEffect">
                                  <p:stCondLst>
                                    <p:cond delay="0"/>
                                  </p:stCondLst>
                                  <p:childTnLst>
                                    <p:animClr clrSpc="rgb" dir="cw">
                                      <p:cBhvr>
                                        <p:cTn id="82" dur="500" fill="hold"/>
                                        <p:tgtEl>
                                          <p:spTgt spid="13"/>
                                        </p:tgtEl>
                                        <p:attrNameLst>
                                          <p:attrName>fillcolor</p:attrName>
                                        </p:attrNameLst>
                                      </p:cBhvr>
                                      <p:to>
                                        <a:srgbClr val="001A58"/>
                                      </p:to>
                                    </p:animClr>
                                    <p:set>
                                      <p:cBhvr>
                                        <p:cTn id="83" dur="500" fill="hold"/>
                                        <p:tgtEl>
                                          <p:spTgt spid="13"/>
                                        </p:tgtEl>
                                        <p:attrNameLst>
                                          <p:attrName>fill.type</p:attrName>
                                        </p:attrNameLst>
                                      </p:cBhvr>
                                      <p:to>
                                        <p:strVal val="solid"/>
                                      </p:to>
                                    </p:set>
                                    <p:set>
                                      <p:cBhvr>
                                        <p:cTn id="84" dur="500" fill="hold"/>
                                        <p:tgtEl>
                                          <p:spTgt spid="13"/>
                                        </p:tgtEl>
                                        <p:attrNameLst>
                                          <p:attrName>fill.on</p:attrName>
                                        </p:attrNameLst>
                                      </p:cBhvr>
                                      <p:to>
                                        <p:strVal val="true"/>
                                      </p:to>
                                    </p:set>
                                  </p:childTnLst>
                                </p:cTn>
                              </p:par>
                              <p:par>
                                <p:cTn id="85" presetID="1"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mph" presetSubtype="2" fill="hold" nodeType="withEffect">
                                  <p:stCondLst>
                                    <p:cond delay="0"/>
                                  </p:stCondLst>
                                  <p:childTnLst>
                                    <p:animClr clrSpc="rgb" dir="cw">
                                      <p:cBhvr>
                                        <p:cTn id="88" dur="500" fill="hold"/>
                                        <p:tgtEl>
                                          <p:spTgt spid="14"/>
                                        </p:tgtEl>
                                        <p:attrNameLst>
                                          <p:attrName>fillcolor</p:attrName>
                                        </p:attrNameLst>
                                      </p:cBhvr>
                                      <p:to>
                                        <a:srgbClr val="001A58"/>
                                      </p:to>
                                    </p:animClr>
                                    <p:set>
                                      <p:cBhvr>
                                        <p:cTn id="89" dur="500" fill="hold"/>
                                        <p:tgtEl>
                                          <p:spTgt spid="14"/>
                                        </p:tgtEl>
                                        <p:attrNameLst>
                                          <p:attrName>fill.type</p:attrName>
                                        </p:attrNameLst>
                                      </p:cBhvr>
                                      <p:to>
                                        <p:strVal val="solid"/>
                                      </p:to>
                                    </p:set>
                                    <p:set>
                                      <p:cBhvr>
                                        <p:cTn id="90" dur="500" fill="hold"/>
                                        <p:tgtEl>
                                          <p:spTgt spid="14"/>
                                        </p:tgtEl>
                                        <p:attrNameLst>
                                          <p:attrName>fill.on</p:attrName>
                                        </p:attrNameLst>
                                      </p:cBhvr>
                                      <p:to>
                                        <p:strVal val="true"/>
                                      </p:to>
                                    </p:set>
                                  </p:childTnLst>
                                </p:cTn>
                              </p:par>
                              <p:par>
                                <p:cTn id="91" presetID="7" presetClass="emph" presetSubtype="2" fill="hold" nodeType="withEffect">
                                  <p:stCondLst>
                                    <p:cond delay="0"/>
                                  </p:stCondLst>
                                  <p:childTnLst>
                                    <p:animClr clrSpc="rgb" dir="cw">
                                      <p:cBhvr>
                                        <p:cTn id="92" dur="500" fill="hold"/>
                                        <p:tgtEl>
                                          <p:spTgt spid="14"/>
                                        </p:tgtEl>
                                        <p:attrNameLst>
                                          <p:attrName>stroke.color</p:attrName>
                                        </p:attrNameLst>
                                      </p:cBhvr>
                                      <p:to>
                                        <a:srgbClr val="001A58"/>
                                      </p:to>
                                    </p:animClr>
                                    <p:set>
                                      <p:cBhvr>
                                        <p:cTn id="93" dur="500" fill="hold"/>
                                        <p:tgtEl>
                                          <p:spTgt spid="14"/>
                                        </p:tgtEl>
                                        <p:attrNameLst>
                                          <p:attrName>stroke.on</p:attrName>
                                        </p:attrNameLst>
                                      </p:cBhvr>
                                      <p:to>
                                        <p:strVal val="true"/>
                                      </p:to>
                                    </p:set>
                                  </p:childTnLst>
                                </p:cTn>
                              </p:par>
                              <p:par>
                                <p:cTn id="94" presetID="1" presetClass="emph" presetSubtype="2" fill="hold" nodeType="withEffect">
                                  <p:stCondLst>
                                    <p:cond delay="0"/>
                                  </p:stCondLst>
                                  <p:childTnLst>
                                    <p:animClr clrSpc="rgb" dir="cw">
                                      <p:cBhvr>
                                        <p:cTn id="95" dur="500" fill="hold"/>
                                        <p:tgtEl>
                                          <p:spTgt spid="4"/>
                                        </p:tgtEl>
                                        <p:attrNameLst>
                                          <p:attrName>fillcolor</p:attrName>
                                        </p:attrNameLst>
                                      </p:cBhvr>
                                      <p:to>
                                        <a:srgbClr val="001A58"/>
                                      </p:to>
                                    </p:animClr>
                                    <p:set>
                                      <p:cBhvr>
                                        <p:cTn id="96" dur="500" fill="hold"/>
                                        <p:tgtEl>
                                          <p:spTgt spid="4"/>
                                        </p:tgtEl>
                                        <p:attrNameLst>
                                          <p:attrName>fill.type</p:attrName>
                                        </p:attrNameLst>
                                      </p:cBhvr>
                                      <p:to>
                                        <p:strVal val="solid"/>
                                      </p:to>
                                    </p:set>
                                    <p:set>
                                      <p:cBhvr>
                                        <p:cTn id="97" dur="500" fill="hold"/>
                                        <p:tgtEl>
                                          <p:spTgt spid="4"/>
                                        </p:tgtEl>
                                        <p:attrNameLst>
                                          <p:attrName>fill.on</p:attrName>
                                        </p:attrNameLst>
                                      </p:cBhvr>
                                      <p:to>
                                        <p:strVal val="true"/>
                                      </p:to>
                                    </p:set>
                                  </p:childTnLst>
                                </p:cTn>
                              </p:par>
                              <p:par>
                                <p:cTn id="98" presetID="7" presetClass="emph" presetSubtype="2" fill="hold" nodeType="withEffect">
                                  <p:stCondLst>
                                    <p:cond delay="0"/>
                                  </p:stCondLst>
                                  <p:childTnLst>
                                    <p:animClr clrSpc="rgb" dir="cw">
                                      <p:cBhvr>
                                        <p:cTn id="99" dur="500" fill="hold"/>
                                        <p:tgtEl>
                                          <p:spTgt spid="4"/>
                                        </p:tgtEl>
                                        <p:attrNameLst>
                                          <p:attrName>stroke.color</p:attrName>
                                        </p:attrNameLst>
                                      </p:cBhvr>
                                      <p:to>
                                        <a:srgbClr val="001A58"/>
                                      </p:to>
                                    </p:animClr>
                                    <p:set>
                                      <p:cBhvr>
                                        <p:cTn id="100" dur="500" fill="hold"/>
                                        <p:tgtEl>
                                          <p:spTgt spid="4"/>
                                        </p:tgtEl>
                                        <p:attrNameLst>
                                          <p:attrName>stroke.on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5"/>
                                        </p:tgtEl>
                                        <p:attrNameLst>
                                          <p:attrName>fillcolor</p:attrName>
                                        </p:attrNameLst>
                                      </p:cBhvr>
                                      <p:to>
                                        <a:srgbClr val="001A58"/>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5"/>
                                        </p:tgtEl>
                                        <p:attrNameLst>
                                          <p:attrName>stroke.color</p:attrName>
                                        </p:attrNameLst>
                                      </p:cBhvr>
                                      <p:to>
                                        <a:srgbClr val="001A58"/>
                                      </p:to>
                                    </p:animClr>
                                    <p:set>
                                      <p:cBhvr>
                                        <p:cTn id="107" dur="500" fill="hold"/>
                                        <p:tgtEl>
                                          <p:spTgt spid="5"/>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500" fill="hold"/>
                                        <p:tgtEl>
                                          <p:spTgt spid="9"/>
                                        </p:tgtEl>
                                        <p:attrNameLst>
                                          <p:attrName>stroke.color</p:attrName>
                                        </p:attrNameLst>
                                      </p:cBhvr>
                                      <p:to>
                                        <a:srgbClr val="001A58"/>
                                      </p:to>
                                    </p:animClr>
                                    <p:set>
                                      <p:cBhvr>
                                        <p:cTn id="110" dur="500" fill="hold"/>
                                        <p:tgtEl>
                                          <p:spTgt spid="9"/>
                                        </p:tgtEl>
                                        <p:attrNameLst>
                                          <p:attrName>stroke.on</p:attrName>
                                        </p:attrNameLst>
                                      </p:cBhvr>
                                      <p:to>
                                        <p:strVal val="true"/>
                                      </p:to>
                                    </p:set>
                                  </p:childTnLst>
                                </p:cTn>
                              </p:par>
                              <p:par>
                                <p:cTn id="111" presetID="10" presetClass="entr" presetSubtype="0"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CD3">
            <a:alpha val="90000"/>
          </a:srgb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1253447" y="2463995"/>
            <a:ext cx="10611098" cy="1758670"/>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457200" indent="-457200">
              <a:buFont typeface="Arial" panose="020B0604020202020204" pitchFamily="34" charset="0"/>
              <a:buChar char="•"/>
            </a:pPr>
            <a:r>
              <a:rPr lang="nb-NO" dirty="0">
                <a:solidFill>
                  <a:schemeClr val="bg1"/>
                </a:solidFill>
              </a:rPr>
              <a:t>Hvordan tar vi politisk lederskap i Aurskog-Høland? </a:t>
            </a:r>
          </a:p>
          <a:p>
            <a:pPr marL="457200" indent="-457200">
              <a:buFont typeface="Arial" panose="020B0604020202020204" pitchFamily="34" charset="0"/>
              <a:buChar char="•"/>
            </a:pPr>
            <a:endParaRPr lang="nb-NO" dirty="0">
              <a:solidFill>
                <a:schemeClr val="bg1"/>
              </a:solidFill>
            </a:endParaRPr>
          </a:p>
          <a:p>
            <a:pPr marL="457200" indent="-457200">
              <a:buFont typeface="Arial" panose="020B0604020202020204" pitchFamily="34" charset="0"/>
              <a:buChar char="•"/>
            </a:pPr>
            <a:endParaRPr lang="nb-NO" dirty="0">
              <a:solidFill>
                <a:schemeClr val="bg1"/>
              </a:solidFill>
            </a:endParaRPr>
          </a:p>
          <a:p>
            <a:pPr marL="457200" indent="-457200">
              <a:buFont typeface="Arial" panose="020B0604020202020204" pitchFamily="34" charset="0"/>
              <a:buChar char="•"/>
            </a:pPr>
            <a:r>
              <a:rPr lang="nb-NO" dirty="0">
                <a:solidFill>
                  <a:schemeClr val="bg1"/>
                </a:solidFill>
              </a:rPr>
              <a:t>Hvordan får vi gjennom vår politikk? </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3525225"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a:off x="2375207" y="1717468"/>
            <a:ext cx="257169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Bild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2502" y="773871"/>
            <a:ext cx="1134996" cy="958400"/>
          </a:xfrm>
          <a:prstGeom prst="rect">
            <a:avLst/>
          </a:prstGeom>
        </p:spPr>
      </p:pic>
      <p:sp>
        <p:nvSpPr>
          <p:cNvPr id="5" name="TekstSylinder 4">
            <a:extLst>
              <a:ext uri="{FF2B5EF4-FFF2-40B4-BE49-F238E27FC236}">
                <a16:creationId xmlns:a16="http://schemas.microsoft.com/office/drawing/2014/main" id="{A2D166B9-4C37-4ACC-B09F-BB4D5B0D3D27}"/>
              </a:ext>
            </a:extLst>
          </p:cNvPr>
          <p:cNvSpPr txBox="1"/>
          <p:nvPr/>
        </p:nvSpPr>
        <p:spPr>
          <a:xfrm>
            <a:off x="2258568" y="1097538"/>
            <a:ext cx="7095744" cy="584775"/>
          </a:xfrm>
          <a:prstGeom prst="rect">
            <a:avLst/>
          </a:prstGeom>
          <a:noFill/>
        </p:spPr>
        <p:txBody>
          <a:bodyPr wrap="square" rtlCol="0">
            <a:spAutoFit/>
          </a:bodyPr>
          <a:lstStyle/>
          <a:p>
            <a:r>
              <a:rPr lang="nb-NO" sz="3200" dirty="0">
                <a:solidFill>
                  <a:schemeClr val="bg1"/>
                </a:solidFill>
              </a:rPr>
              <a:t>Refleksjonsoppgave</a:t>
            </a:r>
          </a:p>
        </p:txBody>
      </p:sp>
    </p:spTree>
    <p:extLst>
      <p:ext uri="{BB962C8B-B14F-4D97-AF65-F5344CB8AC3E}">
        <p14:creationId xmlns:p14="http://schemas.microsoft.com/office/powerpoint/2010/main" val="168063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himmel, vei, bilvei, solnedgang&#10;&#10;Automatisk generert beskrivelse">
            <a:extLst>
              <a:ext uri="{FF2B5EF4-FFF2-40B4-BE49-F238E27FC236}">
                <a16:creationId xmlns:a16="http://schemas.microsoft.com/office/drawing/2014/main" id="{232962AD-E441-44B8-B2C9-F5CA503B99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TekstSylinder 3">
            <a:extLst>
              <a:ext uri="{FF2B5EF4-FFF2-40B4-BE49-F238E27FC236}">
                <a16:creationId xmlns:a16="http://schemas.microsoft.com/office/drawing/2014/main" id="{40F6942D-8A09-4681-B3EA-471DFFEB4174}"/>
              </a:ext>
            </a:extLst>
          </p:cNvPr>
          <p:cNvSpPr txBox="1"/>
          <p:nvPr/>
        </p:nvSpPr>
        <p:spPr>
          <a:xfrm>
            <a:off x="3106993" y="4139381"/>
            <a:ext cx="6174658" cy="769441"/>
          </a:xfrm>
          <a:prstGeom prst="rect">
            <a:avLst/>
          </a:prstGeom>
          <a:noFill/>
        </p:spPr>
        <p:txBody>
          <a:bodyPr wrap="square" rtlCol="0">
            <a:spAutoFit/>
          </a:bodyPr>
          <a:lstStyle/>
          <a:p>
            <a:pPr algn="ctr"/>
            <a:r>
              <a:rPr lang="nb-NO" sz="4400">
                <a:solidFill>
                  <a:schemeClr val="bg1"/>
                </a:solidFill>
                <a:latin typeface="Abadi Extra Light" panose="020B0204020104020204" pitchFamily="34" charset="0"/>
              </a:rPr>
              <a:t>Lunsjpause til 12.15</a:t>
            </a:r>
          </a:p>
        </p:txBody>
      </p:sp>
      <p:sp>
        <p:nvSpPr>
          <p:cNvPr id="5" name="TekstSylinder 4">
            <a:extLst>
              <a:ext uri="{FF2B5EF4-FFF2-40B4-BE49-F238E27FC236}">
                <a16:creationId xmlns:a16="http://schemas.microsoft.com/office/drawing/2014/main" id="{22EDA800-6047-4D2F-A335-21A5ADC478DF}"/>
              </a:ext>
            </a:extLst>
          </p:cNvPr>
          <p:cNvSpPr txBox="1"/>
          <p:nvPr/>
        </p:nvSpPr>
        <p:spPr>
          <a:xfrm>
            <a:off x="108155" y="6371303"/>
            <a:ext cx="3539613" cy="307777"/>
          </a:xfrm>
          <a:prstGeom prst="rect">
            <a:avLst/>
          </a:prstGeom>
          <a:noFill/>
        </p:spPr>
        <p:txBody>
          <a:bodyPr wrap="square" rtlCol="0">
            <a:spAutoFit/>
          </a:bodyPr>
          <a:lstStyle/>
          <a:p>
            <a:r>
              <a:rPr lang="nb-NO" sz="1400">
                <a:solidFill>
                  <a:schemeClr val="bg1"/>
                </a:solidFill>
                <a:latin typeface="Abadi Extra Light" panose="020B0204020104020204" pitchFamily="34" charset="0"/>
              </a:rPr>
              <a:t>Foto: Arne Løkken</a:t>
            </a:r>
          </a:p>
        </p:txBody>
      </p:sp>
    </p:spTree>
    <p:extLst>
      <p:ext uri="{BB962C8B-B14F-4D97-AF65-F5344CB8AC3E}">
        <p14:creationId xmlns:p14="http://schemas.microsoft.com/office/powerpoint/2010/main" val="276549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733D2-BBED-4BC4-A1C7-66F1BC9DE2FE}"/>
              </a:ext>
            </a:extLst>
          </p:cNvPr>
          <p:cNvSpPr>
            <a:spLocks noGrp="1"/>
          </p:cNvSpPr>
          <p:nvPr>
            <p:ph type="ctrTitle"/>
          </p:nvPr>
        </p:nvSpPr>
        <p:spPr/>
        <p:txBody>
          <a:bodyPr/>
          <a:lstStyle/>
          <a:p>
            <a:r>
              <a:rPr lang="nb-NO"/>
              <a:t>Samspillet i folkevalgte organer</a:t>
            </a:r>
          </a:p>
        </p:txBody>
      </p:sp>
    </p:spTree>
    <p:extLst>
      <p:ext uri="{BB962C8B-B14F-4D97-AF65-F5344CB8AC3E}">
        <p14:creationId xmlns:p14="http://schemas.microsoft.com/office/powerpoint/2010/main" val="118438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4217437" y="732380"/>
            <a:ext cx="7485709" cy="1132114"/>
          </a:xfrm>
        </p:spPr>
        <p:txBody>
          <a:bodyPr/>
          <a:lstStyle/>
          <a:p>
            <a:r>
              <a:rPr lang="nb-NO"/>
              <a:t>Program for dagen</a:t>
            </a:r>
          </a:p>
        </p:txBody>
      </p:sp>
      <p:pic>
        <p:nvPicPr>
          <p:cNvPr id="7" name="Plassholder for innhold 6" descr="Et bilde som inneholder utendørs, himmel, tre, sol&#10;&#10;Automatisk generert beskrivelse">
            <a:extLst>
              <a:ext uri="{FF2B5EF4-FFF2-40B4-BE49-F238E27FC236}">
                <a16:creationId xmlns:a16="http://schemas.microsoft.com/office/drawing/2014/main" id="{F3F0227E-66CC-46D5-AE7C-175941063CC0}"/>
              </a:ext>
            </a:extLst>
          </p:cNvPr>
          <p:cNvPicPr>
            <a:picLocks noGrp="1" noChangeAspect="1"/>
          </p:cNvPicPr>
          <p:nvPr>
            <p:ph sz="quarter" idx="10"/>
          </p:nvPr>
        </p:nvPicPr>
        <p:blipFill rotWithShape="1">
          <a:blip r:embed="rId2"/>
          <a:srcRect l="40264"/>
          <a:stretch/>
        </p:blipFill>
        <p:spPr>
          <a:xfrm>
            <a:off x="0" y="0"/>
            <a:ext cx="4096690" cy="6858000"/>
          </a:xfrm>
        </p:spPr>
      </p:pic>
      <p:sp>
        <p:nvSpPr>
          <p:cNvPr id="8" name="TekstSylinder 7">
            <a:extLst>
              <a:ext uri="{FF2B5EF4-FFF2-40B4-BE49-F238E27FC236}">
                <a16:creationId xmlns:a16="http://schemas.microsoft.com/office/drawing/2014/main" id="{A45B0E20-DD5D-4A2D-9B18-23E4D5BDAB9F}"/>
              </a:ext>
            </a:extLst>
          </p:cNvPr>
          <p:cNvSpPr txBox="1"/>
          <p:nvPr/>
        </p:nvSpPr>
        <p:spPr>
          <a:xfrm>
            <a:off x="4217437" y="2319225"/>
            <a:ext cx="6036906" cy="2523768"/>
          </a:xfrm>
          <a:prstGeom prst="rect">
            <a:avLst/>
          </a:prstGeom>
          <a:noFill/>
        </p:spPr>
        <p:txBody>
          <a:bodyPr wrap="square" rtlCol="0">
            <a:spAutoFit/>
          </a:bodyPr>
          <a:lstStyle/>
          <a:p>
            <a:pPr marL="285750" indent="-285750">
              <a:buFont typeface="Arial" panose="020B0604020202020204" pitchFamily="34" charset="0"/>
              <a:buChar char="•"/>
            </a:pPr>
            <a:r>
              <a:rPr lang="nb-NO" sz="2000">
                <a:solidFill>
                  <a:srgbClr val="001046"/>
                </a:solidFill>
              </a:rPr>
              <a:t>Min rolle som folkevalgt</a:t>
            </a:r>
          </a:p>
          <a:p>
            <a:pPr marL="285750" indent="-285750">
              <a:buFont typeface="Arial" panose="020B0604020202020204" pitchFamily="34" charset="0"/>
              <a:buChar char="•"/>
            </a:pPr>
            <a:endParaRPr lang="nb-NO" sz="2000">
              <a:solidFill>
                <a:srgbClr val="001046"/>
              </a:solidFill>
            </a:endParaRPr>
          </a:p>
          <a:p>
            <a:pPr marL="285750" indent="-285750">
              <a:buFont typeface="Arial" panose="020B0604020202020204" pitchFamily="34" charset="0"/>
              <a:buChar char="•"/>
            </a:pPr>
            <a:r>
              <a:rPr lang="nb-NO" sz="2000">
                <a:solidFill>
                  <a:srgbClr val="001046"/>
                </a:solidFill>
              </a:rPr>
              <a:t>Samspillet i folkevalgte organer</a:t>
            </a:r>
          </a:p>
          <a:p>
            <a:pPr marL="285750" indent="-285750">
              <a:buFont typeface="Arial" panose="020B0604020202020204" pitchFamily="34" charset="0"/>
              <a:buChar char="•"/>
            </a:pPr>
            <a:endParaRPr lang="nb-NO" sz="2000">
              <a:solidFill>
                <a:srgbClr val="001046"/>
              </a:solidFill>
            </a:endParaRPr>
          </a:p>
          <a:p>
            <a:pPr marL="285750" indent="-285750">
              <a:buFont typeface="Arial" panose="020B0604020202020204" pitchFamily="34" charset="0"/>
              <a:buChar char="•"/>
            </a:pPr>
            <a:r>
              <a:rPr lang="nb-NO" sz="2000">
                <a:solidFill>
                  <a:srgbClr val="001046"/>
                </a:solidFill>
              </a:rPr>
              <a:t>Ny kommunelov</a:t>
            </a:r>
          </a:p>
          <a:p>
            <a:pPr marL="285750" indent="-285750">
              <a:buFont typeface="Arial" panose="020B0604020202020204" pitchFamily="34" charset="0"/>
              <a:buChar char="•"/>
            </a:pPr>
            <a:endParaRPr lang="nb-NO" sz="2000">
              <a:solidFill>
                <a:srgbClr val="001046"/>
              </a:solidFill>
            </a:endParaRPr>
          </a:p>
          <a:p>
            <a:pPr marL="285750" indent="-285750">
              <a:buFont typeface="Arial" panose="020B0604020202020204" pitchFamily="34" charset="0"/>
              <a:buChar char="•"/>
            </a:pPr>
            <a:r>
              <a:rPr lang="nb-NO" sz="2000">
                <a:solidFill>
                  <a:srgbClr val="001046"/>
                </a:solidFill>
              </a:rPr>
              <a:t>Samspillet politikk og administrasjon</a:t>
            </a:r>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75148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B12856-5DEC-4CCA-B82F-E0E55A093FC0}"/>
              </a:ext>
            </a:extLst>
          </p:cNvPr>
          <p:cNvSpPr>
            <a:spLocks noGrp="1"/>
          </p:cNvSpPr>
          <p:nvPr>
            <p:ph type="title"/>
          </p:nvPr>
        </p:nvSpPr>
        <p:spPr>
          <a:xfrm>
            <a:off x="609600" y="731276"/>
            <a:ext cx="10972800" cy="1143000"/>
          </a:xfrm>
        </p:spPr>
        <p:txBody>
          <a:bodyPr anchor="ctr">
            <a:normAutofit/>
          </a:bodyPr>
          <a:lstStyle/>
          <a:p>
            <a:r>
              <a:rPr lang="nb-NO"/>
              <a:t>Samspillet folkevalgte i mellom</a:t>
            </a:r>
          </a:p>
        </p:txBody>
      </p:sp>
      <p:sp>
        <p:nvSpPr>
          <p:cNvPr id="3" name="Plassholder for innhold 2">
            <a:extLst>
              <a:ext uri="{FF2B5EF4-FFF2-40B4-BE49-F238E27FC236}">
                <a16:creationId xmlns:a16="http://schemas.microsoft.com/office/drawing/2014/main" id="{BC495482-53C0-4DAE-8529-D48A03798E2C}"/>
              </a:ext>
            </a:extLst>
          </p:cNvPr>
          <p:cNvSpPr>
            <a:spLocks noGrp="1"/>
          </p:cNvSpPr>
          <p:nvPr>
            <p:ph sz="half" idx="1"/>
          </p:nvPr>
        </p:nvSpPr>
        <p:spPr>
          <a:xfrm>
            <a:off x="609600" y="1967113"/>
            <a:ext cx="5384800" cy="3688336"/>
          </a:xfrm>
        </p:spPr>
        <p:txBody>
          <a:bodyPr>
            <a:normAutofit/>
          </a:bodyPr>
          <a:lstStyle/>
          <a:p>
            <a:r>
              <a:rPr lang="nb-NO"/>
              <a:t>Politisk organisering og delegering</a:t>
            </a:r>
          </a:p>
          <a:p>
            <a:r>
              <a:rPr lang="nb-NO"/>
              <a:t>Informasjon</a:t>
            </a:r>
          </a:p>
          <a:p>
            <a:r>
              <a:rPr lang="nb-NO"/>
              <a:t>Hvordan vi håndterer rollene våre</a:t>
            </a:r>
          </a:p>
          <a:p>
            <a:r>
              <a:rPr lang="nb-NO"/>
              <a:t>Ordførers rolle</a:t>
            </a:r>
          </a:p>
          <a:p>
            <a:r>
              <a:rPr lang="nb-NO"/>
              <a:t>Politisk klima og kultur</a:t>
            </a:r>
          </a:p>
        </p:txBody>
      </p:sp>
      <p:pic>
        <p:nvPicPr>
          <p:cNvPr id="4" name="Bilde 3">
            <a:extLst>
              <a:ext uri="{FF2B5EF4-FFF2-40B4-BE49-F238E27FC236}">
                <a16:creationId xmlns:a16="http://schemas.microsoft.com/office/drawing/2014/main" id="{075FADA3-3D54-4BAA-BEEA-8FD40D8D60C7}"/>
              </a:ext>
            </a:extLst>
          </p:cNvPr>
          <p:cNvPicPr>
            <a:picLocks noChangeAspect="1"/>
          </p:cNvPicPr>
          <p:nvPr/>
        </p:nvPicPr>
        <p:blipFill>
          <a:blip r:embed="rId2"/>
          <a:stretch>
            <a:fillRect/>
          </a:stretch>
        </p:blipFill>
        <p:spPr>
          <a:xfrm>
            <a:off x="5861304" y="1789626"/>
            <a:ext cx="5721096" cy="3818832"/>
          </a:xfrm>
          <a:prstGeom prst="rect">
            <a:avLst/>
          </a:prstGeom>
          <a:noFill/>
        </p:spPr>
      </p:pic>
    </p:spTree>
    <p:extLst>
      <p:ext uri="{BB962C8B-B14F-4D97-AF65-F5344CB8AC3E}">
        <p14:creationId xmlns:p14="http://schemas.microsoft.com/office/powerpoint/2010/main" val="12261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A404B93-C72A-4DF2-BE6F-0B2E4061AF38}"/>
              </a:ext>
            </a:extLst>
          </p:cNvPr>
          <p:cNvPicPr>
            <a:picLocks noChangeAspect="1"/>
          </p:cNvPicPr>
          <p:nvPr/>
        </p:nvPicPr>
        <p:blipFill>
          <a:blip r:embed="rId2"/>
          <a:stretch>
            <a:fillRect/>
          </a:stretch>
        </p:blipFill>
        <p:spPr>
          <a:xfrm>
            <a:off x="1343025" y="301054"/>
            <a:ext cx="9505950" cy="6153150"/>
          </a:xfrm>
          <a:prstGeom prst="rect">
            <a:avLst/>
          </a:prstGeom>
        </p:spPr>
      </p:pic>
    </p:spTree>
    <p:extLst>
      <p:ext uri="{BB962C8B-B14F-4D97-AF65-F5344CB8AC3E}">
        <p14:creationId xmlns:p14="http://schemas.microsoft.com/office/powerpoint/2010/main" val="1736718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tt linje 22">
            <a:extLst>
              <a:ext uri="{FF2B5EF4-FFF2-40B4-BE49-F238E27FC236}">
                <a16:creationId xmlns:a16="http://schemas.microsoft.com/office/drawing/2014/main" id="{404368B2-B811-324E-84F3-C8F6490B12E6}"/>
              </a:ext>
            </a:extLst>
          </p:cNvPr>
          <p:cNvCxnSpPr>
            <a:cxnSpLocks/>
            <a:stCxn id="4" idx="3"/>
            <a:endCxn id="37" idx="0"/>
          </p:cNvCxnSpPr>
          <p:nvPr/>
        </p:nvCxnSpPr>
        <p:spPr>
          <a:xfrm>
            <a:off x="7017745" y="2109730"/>
            <a:ext cx="2181340" cy="921351"/>
          </a:xfrm>
          <a:prstGeom prst="line">
            <a:avLst/>
          </a:prstGeom>
          <a:ln w="31750">
            <a:solidFill>
              <a:schemeClr val="bg1">
                <a:lumMod val="65000"/>
              </a:schemeClr>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Rett linje 32">
            <a:extLst>
              <a:ext uri="{FF2B5EF4-FFF2-40B4-BE49-F238E27FC236}">
                <a16:creationId xmlns:a16="http://schemas.microsoft.com/office/drawing/2014/main" id="{404368B2-B811-324E-84F3-C8F6490B12E6}"/>
              </a:ext>
            </a:extLst>
          </p:cNvPr>
          <p:cNvCxnSpPr>
            <a:cxnSpLocks/>
          </p:cNvCxnSpPr>
          <p:nvPr/>
        </p:nvCxnSpPr>
        <p:spPr>
          <a:xfrm flipV="1">
            <a:off x="5629564" y="4334229"/>
            <a:ext cx="2373" cy="894494"/>
          </a:xfrm>
          <a:prstGeom prst="line">
            <a:avLst/>
          </a:prstGeom>
          <a:ln w="317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tel 1"/>
          <p:cNvSpPr>
            <a:spLocks noGrp="1"/>
          </p:cNvSpPr>
          <p:nvPr>
            <p:ph type="title"/>
          </p:nvPr>
        </p:nvSpPr>
        <p:spPr/>
        <p:txBody>
          <a:bodyPr/>
          <a:lstStyle/>
          <a:p>
            <a:r>
              <a:rPr lang="nb-NO"/>
              <a:t>Delegering; hvem bestemmer hva?</a:t>
            </a:r>
          </a:p>
        </p:txBody>
      </p:sp>
      <p:sp>
        <p:nvSpPr>
          <p:cNvPr id="4" name="Rektangel 3"/>
          <p:cNvSpPr/>
          <p:nvPr/>
        </p:nvSpPr>
        <p:spPr>
          <a:xfrm>
            <a:off x="4175393" y="1652530"/>
            <a:ext cx="2842352" cy="914400"/>
          </a:xfrm>
          <a:prstGeom prst="rect">
            <a:avLst/>
          </a:prstGeom>
          <a:solidFill>
            <a:srgbClr val="BCCFE8">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kstSylinder 4"/>
          <p:cNvSpPr txBox="1"/>
          <p:nvPr/>
        </p:nvSpPr>
        <p:spPr>
          <a:xfrm>
            <a:off x="4175393" y="1864494"/>
            <a:ext cx="27542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a:ea typeface="+mn-ea"/>
                <a:cs typeface="+mn-cs"/>
              </a:rPr>
              <a:t>         </a:t>
            </a:r>
            <a:r>
              <a:rPr kumimoji="0" lang="nb-NO" sz="1800" b="1" i="0" u="none" strike="noStrike" kern="1200" cap="none" spc="0" normalizeH="0" baseline="0" noProof="0">
                <a:ln>
                  <a:noFill/>
                </a:ln>
                <a:solidFill>
                  <a:prstClr val="black"/>
                </a:solidFill>
                <a:effectLst/>
                <a:uLnTx/>
                <a:uFillTx/>
                <a:latin typeface="Calibri"/>
                <a:ea typeface="+mn-ea"/>
                <a:cs typeface="+mn-cs"/>
              </a:rPr>
              <a:t>Kommunestyret</a:t>
            </a:r>
          </a:p>
        </p:txBody>
      </p:sp>
      <p:sp>
        <p:nvSpPr>
          <p:cNvPr id="6" name="Rektangel 5"/>
          <p:cNvSpPr/>
          <p:nvPr/>
        </p:nvSpPr>
        <p:spPr>
          <a:xfrm>
            <a:off x="3668616" y="3451167"/>
            <a:ext cx="3767769" cy="914400"/>
          </a:xfrm>
          <a:prstGeom prst="rect">
            <a:avLst/>
          </a:prstGeom>
          <a:solidFill>
            <a:srgbClr val="008CD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Sylinder 6"/>
          <p:cNvSpPr txBox="1"/>
          <p:nvPr/>
        </p:nvSpPr>
        <p:spPr>
          <a:xfrm>
            <a:off x="3811836" y="3710064"/>
            <a:ext cx="33601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white"/>
                </a:solidFill>
                <a:effectLst/>
                <a:uLnTx/>
                <a:uFillTx/>
                <a:latin typeface="Calibri"/>
                <a:ea typeface="+mn-ea"/>
                <a:cs typeface="+mn-cs"/>
              </a:rPr>
              <a:t>Delegeringsreglementet</a:t>
            </a:r>
          </a:p>
        </p:txBody>
      </p:sp>
      <p:sp>
        <p:nvSpPr>
          <p:cNvPr id="8" name="Rektangel 7"/>
          <p:cNvSpPr/>
          <p:nvPr/>
        </p:nvSpPr>
        <p:spPr>
          <a:xfrm>
            <a:off x="4114800" y="5228722"/>
            <a:ext cx="2963538" cy="1042987"/>
          </a:xfrm>
          <a:prstGeom prst="rect">
            <a:avLst/>
          </a:prstGeom>
          <a:solidFill>
            <a:srgbClr val="BCCF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p:cNvSpPr txBox="1"/>
          <p:nvPr/>
        </p:nvSpPr>
        <p:spPr>
          <a:xfrm>
            <a:off x="4255381" y="5404578"/>
            <a:ext cx="275421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a:ea typeface="+mn-ea"/>
                <a:cs typeface="+mn-cs"/>
              </a:rPr>
              <a:t>Folkevalgte organer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Prinsipielle saker</a:t>
            </a:r>
          </a:p>
        </p:txBody>
      </p:sp>
      <p:sp>
        <p:nvSpPr>
          <p:cNvPr id="10" name="Pil ned 9"/>
          <p:cNvSpPr/>
          <p:nvPr/>
        </p:nvSpPr>
        <p:spPr>
          <a:xfrm>
            <a:off x="5527619" y="2706249"/>
            <a:ext cx="308282" cy="619832"/>
          </a:xfrm>
          <a:prstGeom prst="downArrow">
            <a:avLst/>
          </a:prstGeom>
          <a:solidFill>
            <a:srgbClr val="008C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ktangel 28"/>
          <p:cNvSpPr/>
          <p:nvPr/>
        </p:nvSpPr>
        <p:spPr>
          <a:xfrm>
            <a:off x="605900" y="5228722"/>
            <a:ext cx="2695460" cy="1042988"/>
          </a:xfrm>
          <a:prstGeom prst="rect">
            <a:avLst/>
          </a:prstGeom>
          <a:solidFill>
            <a:srgbClr val="BCCFE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kstSylinder 29"/>
          <p:cNvSpPr txBox="1"/>
          <p:nvPr/>
        </p:nvSpPr>
        <p:spPr>
          <a:xfrm>
            <a:off x="677364" y="5348380"/>
            <a:ext cx="246376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a:ea typeface="+mn-ea"/>
                <a:cs typeface="+mn-cs"/>
              </a:rPr>
              <a:t>Ordføreren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Ikke prinsipielle saker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Hastesaker</a:t>
            </a:r>
          </a:p>
        </p:txBody>
      </p:sp>
      <p:sp>
        <p:nvSpPr>
          <p:cNvPr id="31" name="Rektangel 30"/>
          <p:cNvSpPr/>
          <p:nvPr/>
        </p:nvSpPr>
        <p:spPr>
          <a:xfrm>
            <a:off x="8058812" y="5214469"/>
            <a:ext cx="2787267" cy="1057241"/>
          </a:xfrm>
          <a:prstGeom prst="rect">
            <a:avLst/>
          </a:prstGeom>
          <a:solidFill>
            <a:srgbClr val="BCCF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kstSylinder 31"/>
          <p:cNvSpPr txBox="1"/>
          <p:nvPr/>
        </p:nvSpPr>
        <p:spPr>
          <a:xfrm>
            <a:off x="8320898" y="5415176"/>
            <a:ext cx="236862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effectLst/>
                <a:uLnTx/>
                <a:uFillTx/>
                <a:latin typeface="Calibri"/>
                <a:ea typeface="+mn-ea"/>
                <a:cs typeface="+mn-cs"/>
              </a:rPr>
              <a:t>Kommunedirektøren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effectLst/>
                <a:uLnTx/>
                <a:uFillTx/>
                <a:latin typeface="Calibri"/>
                <a:ea typeface="+mn-ea"/>
                <a:cs typeface="+mn-cs"/>
              </a:rPr>
              <a:t>Ikke prinsipielle saker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sp>
        <p:nvSpPr>
          <p:cNvPr id="37" name="Rektangel 36"/>
          <p:cNvSpPr/>
          <p:nvPr/>
        </p:nvSpPr>
        <p:spPr>
          <a:xfrm>
            <a:off x="7612656" y="3031081"/>
            <a:ext cx="3172857" cy="877285"/>
          </a:xfrm>
          <a:prstGeom prst="rect">
            <a:avLst/>
          </a:prstGeom>
          <a:solidFill>
            <a:srgbClr val="BCCFE8">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kstSylinder 37"/>
          <p:cNvSpPr txBox="1"/>
          <p:nvPr/>
        </p:nvSpPr>
        <p:spPr>
          <a:xfrm>
            <a:off x="7945505" y="3170597"/>
            <a:ext cx="262862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a:ea typeface="+mn-ea"/>
                <a:cs typeface="+mn-cs"/>
              </a:rPr>
              <a:t>Andre rettssubjekter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cxnSp>
        <p:nvCxnSpPr>
          <p:cNvPr id="35" name="Rett linje 34">
            <a:extLst>
              <a:ext uri="{FF2B5EF4-FFF2-40B4-BE49-F238E27FC236}">
                <a16:creationId xmlns:a16="http://schemas.microsoft.com/office/drawing/2014/main" id="{404368B2-B811-324E-84F3-C8F6490B12E6}"/>
              </a:ext>
            </a:extLst>
          </p:cNvPr>
          <p:cNvCxnSpPr>
            <a:cxnSpLocks/>
          </p:cNvCxnSpPr>
          <p:nvPr/>
        </p:nvCxnSpPr>
        <p:spPr>
          <a:xfrm flipV="1">
            <a:off x="1891214" y="4749252"/>
            <a:ext cx="1771" cy="472281"/>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36" name="Rett linje 35">
            <a:extLst>
              <a:ext uri="{FF2B5EF4-FFF2-40B4-BE49-F238E27FC236}">
                <a16:creationId xmlns:a16="http://schemas.microsoft.com/office/drawing/2014/main" id="{404368B2-B811-324E-84F3-C8F6490B12E6}"/>
              </a:ext>
            </a:extLst>
          </p:cNvPr>
          <p:cNvCxnSpPr>
            <a:cxnSpLocks/>
          </p:cNvCxnSpPr>
          <p:nvPr/>
        </p:nvCxnSpPr>
        <p:spPr>
          <a:xfrm flipV="1">
            <a:off x="9505212" y="4742206"/>
            <a:ext cx="1771" cy="500521"/>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39" name="Rett linje 38">
            <a:extLst>
              <a:ext uri="{FF2B5EF4-FFF2-40B4-BE49-F238E27FC236}">
                <a16:creationId xmlns:a16="http://schemas.microsoft.com/office/drawing/2014/main" id="{404368B2-B811-324E-84F3-C8F6490B12E6}"/>
              </a:ext>
            </a:extLst>
          </p:cNvPr>
          <p:cNvCxnSpPr>
            <a:cxnSpLocks/>
          </p:cNvCxnSpPr>
          <p:nvPr/>
        </p:nvCxnSpPr>
        <p:spPr>
          <a:xfrm>
            <a:off x="1856538" y="4742206"/>
            <a:ext cx="7650445" cy="14093"/>
          </a:xfrm>
          <a:prstGeom prst="line">
            <a:avLst/>
          </a:prstGeom>
          <a:ln w="317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3191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0E6DE7-C84F-4BE5-BE0B-0A077AEC302D}"/>
              </a:ext>
            </a:extLst>
          </p:cNvPr>
          <p:cNvSpPr>
            <a:spLocks noGrp="1"/>
          </p:cNvSpPr>
          <p:nvPr>
            <p:ph type="title"/>
          </p:nvPr>
        </p:nvSpPr>
        <p:spPr>
          <a:xfrm>
            <a:off x="609600" y="731276"/>
            <a:ext cx="10972800" cy="1143000"/>
          </a:xfrm>
        </p:spPr>
        <p:txBody>
          <a:bodyPr anchor="ctr">
            <a:normAutofit/>
          </a:bodyPr>
          <a:lstStyle/>
          <a:p>
            <a:r>
              <a:rPr lang="nb-NO"/>
              <a:t>Informasjon</a:t>
            </a:r>
          </a:p>
        </p:txBody>
      </p:sp>
      <p:pic>
        <p:nvPicPr>
          <p:cNvPr id="4" name="Bilde 3">
            <a:extLst>
              <a:ext uri="{FF2B5EF4-FFF2-40B4-BE49-F238E27FC236}">
                <a16:creationId xmlns:a16="http://schemas.microsoft.com/office/drawing/2014/main" id="{D53E4E0B-1BC9-4ECB-96DA-415EE9B3D417}"/>
              </a:ext>
            </a:extLst>
          </p:cNvPr>
          <p:cNvPicPr>
            <a:picLocks noChangeAspect="1"/>
          </p:cNvPicPr>
          <p:nvPr/>
        </p:nvPicPr>
        <p:blipFill rotWithShape="1">
          <a:blip r:embed="rId2"/>
          <a:srcRect b="8673"/>
          <a:stretch/>
        </p:blipFill>
        <p:spPr>
          <a:xfrm>
            <a:off x="609600" y="1967113"/>
            <a:ext cx="5384800" cy="3688336"/>
          </a:xfrm>
          <a:prstGeom prst="rect">
            <a:avLst/>
          </a:prstGeom>
          <a:noFill/>
        </p:spPr>
      </p:pic>
      <p:sp>
        <p:nvSpPr>
          <p:cNvPr id="3" name="Plassholder for innhold 2">
            <a:extLst>
              <a:ext uri="{FF2B5EF4-FFF2-40B4-BE49-F238E27FC236}">
                <a16:creationId xmlns:a16="http://schemas.microsoft.com/office/drawing/2014/main" id="{855A504F-B4E6-4AC2-A13A-300DF208BDD6}"/>
              </a:ext>
            </a:extLst>
          </p:cNvPr>
          <p:cNvSpPr>
            <a:spLocks noGrp="1"/>
          </p:cNvSpPr>
          <p:nvPr>
            <p:ph sz="half" idx="2"/>
          </p:nvPr>
        </p:nvSpPr>
        <p:spPr>
          <a:xfrm>
            <a:off x="6197600" y="1967113"/>
            <a:ext cx="5384800" cy="3688336"/>
          </a:xfrm>
        </p:spPr>
        <p:txBody>
          <a:bodyPr>
            <a:normAutofit/>
          </a:bodyPr>
          <a:lstStyle/>
          <a:p>
            <a:r>
              <a:rPr lang="nb-NO"/>
              <a:t>Hva slags informasjon får de folkevalgte?</a:t>
            </a:r>
          </a:p>
          <a:p>
            <a:endParaRPr lang="nb-NO"/>
          </a:p>
          <a:p>
            <a:r>
              <a:rPr lang="nb-NO"/>
              <a:t>Når får de folkevalgte informasjon?</a:t>
            </a:r>
          </a:p>
          <a:p>
            <a:endParaRPr lang="nb-NO"/>
          </a:p>
          <a:p>
            <a:r>
              <a:rPr lang="nb-NO"/>
              <a:t>Hvordan formidles denne informasjonen?</a:t>
            </a:r>
          </a:p>
          <a:p>
            <a:endParaRPr lang="nb-NO"/>
          </a:p>
          <a:p>
            <a:r>
              <a:rPr lang="nb-NO"/>
              <a:t>Klart språk og omfang</a:t>
            </a:r>
          </a:p>
          <a:p>
            <a:pPr marL="0" indent="0">
              <a:buNone/>
            </a:pPr>
            <a:endParaRPr lang="nb-NO"/>
          </a:p>
        </p:txBody>
      </p:sp>
      <p:sp>
        <p:nvSpPr>
          <p:cNvPr id="5" name="TekstSylinder 4">
            <a:extLst>
              <a:ext uri="{FF2B5EF4-FFF2-40B4-BE49-F238E27FC236}">
                <a16:creationId xmlns:a16="http://schemas.microsoft.com/office/drawing/2014/main" id="{B53817CF-7D93-4C14-99F0-54AD2B99FAAF}"/>
              </a:ext>
            </a:extLst>
          </p:cNvPr>
          <p:cNvSpPr txBox="1"/>
          <p:nvPr/>
        </p:nvSpPr>
        <p:spPr>
          <a:xfrm>
            <a:off x="609600" y="5655449"/>
            <a:ext cx="5384800" cy="261610"/>
          </a:xfrm>
          <a:prstGeom prst="rect">
            <a:avLst/>
          </a:prstGeom>
          <a:noFill/>
        </p:spPr>
        <p:txBody>
          <a:bodyPr wrap="square" rtlCol="0">
            <a:spAutoFit/>
          </a:bodyPr>
          <a:lstStyle/>
          <a:p>
            <a:r>
              <a:rPr lang="nb-NO" sz="1100"/>
              <a:t>Foto: KS</a:t>
            </a:r>
          </a:p>
        </p:txBody>
      </p:sp>
    </p:spTree>
    <p:extLst>
      <p:ext uri="{BB962C8B-B14F-4D97-AF65-F5344CB8AC3E}">
        <p14:creationId xmlns:p14="http://schemas.microsoft.com/office/powerpoint/2010/main" val="284502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cs typeface="Calibri Light" panose="020F0302020204030204" pitchFamily="34" charset="0"/>
              </a:rPr>
              <a:t>Ordfører for alle</a:t>
            </a:r>
            <a:endParaRPr lang="nb-NO"/>
          </a:p>
        </p:txBody>
      </p:sp>
      <p:sp>
        <p:nvSpPr>
          <p:cNvPr id="3" name="Plassholder for innhold 2"/>
          <p:cNvSpPr>
            <a:spLocks noGrp="1"/>
          </p:cNvSpPr>
          <p:nvPr>
            <p:ph sz="quarter" idx="10"/>
          </p:nvPr>
        </p:nvSpPr>
        <p:spPr>
          <a:xfrm>
            <a:off x="609601" y="1959428"/>
            <a:ext cx="5486399" cy="3892731"/>
          </a:xfrm>
        </p:spPr>
        <p:txBody>
          <a:bodyPr>
            <a:normAutofit fontScale="92500" lnSpcReduction="20000"/>
          </a:bodyPr>
          <a:lstStyle/>
          <a:p>
            <a:r>
              <a:rPr lang="nb-NO" sz="2200">
                <a:cs typeface="Calibri Light" panose="020F0302020204030204" pitchFamily="34" charset="0"/>
              </a:rPr>
              <a:t>Rollemodell</a:t>
            </a:r>
          </a:p>
          <a:p>
            <a:r>
              <a:rPr lang="nb-NO" sz="2200">
                <a:cs typeface="Calibri Light" panose="020F0302020204030204" pitchFamily="34" charset="0"/>
              </a:rPr>
              <a:t>Ansvar for den politiske arena</a:t>
            </a:r>
          </a:p>
          <a:p>
            <a:r>
              <a:rPr lang="nb-NO" sz="2200">
                <a:cs typeface="Calibri Light" panose="020F0302020204030204" pitchFamily="34" charset="0"/>
              </a:rPr>
              <a:t>Sette dagsorden for politisk arbeid</a:t>
            </a:r>
          </a:p>
          <a:p>
            <a:r>
              <a:rPr lang="nb-NO" sz="2200">
                <a:cs typeface="Calibri Light" panose="020F0302020204030204" pitchFamily="34" charset="0"/>
              </a:rPr>
              <a:t>Kommunens ansikt utad, døråpner</a:t>
            </a:r>
          </a:p>
          <a:p>
            <a:r>
              <a:rPr lang="nb-NO" sz="2200">
                <a:cs typeface="Calibri Light" panose="020F0302020204030204" pitchFamily="34" charset="0"/>
              </a:rPr>
              <a:t>Møteleder</a:t>
            </a:r>
          </a:p>
          <a:p>
            <a:r>
              <a:rPr lang="nb-NO" sz="2200">
                <a:cs typeface="Calibri Light" panose="020F0302020204030204" pitchFamily="34" charset="0"/>
              </a:rPr>
              <a:t>Kan få myndighet til å treffe vedtak i hastesaker og i ikke-prinsipielle saker</a:t>
            </a:r>
          </a:p>
          <a:p>
            <a:r>
              <a:rPr lang="nb-NO" sz="2200">
                <a:cs typeface="Calibri Light" panose="020F0302020204030204" pitchFamily="34" charset="0"/>
              </a:rPr>
              <a:t>Kan få myndighet til å opprette utvalg</a:t>
            </a:r>
          </a:p>
          <a:p>
            <a:r>
              <a:rPr lang="nb-NO" sz="2200">
                <a:cs typeface="Calibri Light" panose="020F0302020204030204" pitchFamily="34" charset="0"/>
              </a:rPr>
              <a:t>Har forslagsrett i alle organer unntatt kontrollutvalget</a:t>
            </a:r>
          </a:p>
          <a:p>
            <a:r>
              <a:rPr lang="nb-NO" sz="2200">
                <a:cs typeface="Calibri Light" panose="020F0302020204030204" pitchFamily="34" charset="0"/>
              </a:rPr>
              <a:t>Kommunens fremste ombudsmann/kvinne</a:t>
            </a:r>
          </a:p>
          <a:p>
            <a:r>
              <a:rPr lang="nb-NO" sz="2200">
                <a:cs typeface="Calibri Light" panose="020F0302020204030204" pitchFamily="34" charset="0"/>
              </a:rPr>
              <a:t>Hovedkontakt til kommunedirektøren</a:t>
            </a:r>
          </a:p>
          <a:p>
            <a:endParaRPr lang="nb-NO">
              <a:latin typeface="Calibri Light" panose="020F0302020204030204" pitchFamily="34" charset="0"/>
              <a:cs typeface="Calibri Light" panose="020F0302020204030204" pitchFamily="34" charset="0"/>
            </a:endParaRPr>
          </a:p>
          <a:p>
            <a:endParaRPr lang="nb-NO"/>
          </a:p>
        </p:txBody>
      </p:sp>
      <p:sp>
        <p:nvSpPr>
          <p:cNvPr id="6" name="Ellipse 5">
            <a:extLst>
              <a:ext uri="{FF2B5EF4-FFF2-40B4-BE49-F238E27FC236}">
                <a16:creationId xmlns:a16="http://schemas.microsoft.com/office/drawing/2014/main" id="{94B46011-41B9-5342-87C6-14F866CEB1D0}"/>
              </a:ext>
            </a:extLst>
          </p:cNvPr>
          <p:cNvSpPr>
            <a:spLocks noChangeAspect="1"/>
          </p:cNvSpPr>
          <p:nvPr/>
        </p:nvSpPr>
        <p:spPr>
          <a:xfrm>
            <a:off x="7264399" y="1959428"/>
            <a:ext cx="3312000" cy="3312000"/>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Bilde 6">
            <a:extLst>
              <a:ext uri="{FF2B5EF4-FFF2-40B4-BE49-F238E27FC236}">
                <a16:creationId xmlns:a16="http://schemas.microsoft.com/office/drawing/2014/main" id="{37B7D181-9631-BF4C-B594-FA89514C0E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62362" y="2831864"/>
            <a:ext cx="1913158" cy="1410055"/>
          </a:xfrm>
          <a:prstGeom prst="rect">
            <a:avLst/>
          </a:prstGeom>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8681" y="85059"/>
            <a:ext cx="3880519" cy="6065403"/>
          </a:xfrm>
          <a:prstGeom prst="rect">
            <a:avLst/>
          </a:prstGeom>
        </p:spPr>
      </p:pic>
      <p:sp>
        <p:nvSpPr>
          <p:cNvPr id="8" name="TekstSylinder 7"/>
          <p:cNvSpPr txBox="1"/>
          <p:nvPr/>
        </p:nvSpPr>
        <p:spPr>
          <a:xfrm>
            <a:off x="7470519" y="5982485"/>
            <a:ext cx="130884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ScanStockPhoto</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685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cs typeface="Calibri Light" panose="020F0302020204030204" pitchFamily="34" charset="0"/>
              </a:rPr>
              <a:t>Hva er politisk kultur?</a:t>
            </a:r>
          </a:p>
        </p:txBody>
      </p:sp>
      <p:sp>
        <p:nvSpPr>
          <p:cNvPr id="4" name="Plassholder for innhold 3"/>
          <p:cNvSpPr>
            <a:spLocks noGrp="1"/>
          </p:cNvSpPr>
          <p:nvPr>
            <p:ph sz="half" idx="1"/>
          </p:nvPr>
        </p:nvSpPr>
        <p:spPr/>
        <p:txBody>
          <a:bodyPr vert="horz" lIns="91440" tIns="45720" rIns="91440" bIns="45720" rtlCol="0" anchor="t">
            <a:normAutofit/>
          </a:bodyPr>
          <a:lstStyle/>
          <a:p>
            <a:r>
              <a:rPr lang="nb-NO">
                <a:latin typeface="Calibri"/>
                <a:cs typeface="Calibri Light"/>
              </a:rPr>
              <a:t>Det handler om uskrevne regler for hva som er god eller akseptabel opptreden på den lokalpolitiske arenaen </a:t>
            </a:r>
            <a:endParaRPr lang="nb-NO">
              <a:latin typeface="Calibri"/>
              <a:cs typeface="Calibri Light" panose="020F0302020204030204" pitchFamily="34" charset="0"/>
            </a:endParaRPr>
          </a:p>
          <a:p>
            <a:r>
              <a:rPr lang="nb-NO">
                <a:latin typeface="Calibri"/>
                <a:cs typeface="Calibri Light"/>
              </a:rPr>
              <a:t>Disse uskrevne reglene videreføres bevisst eller ubevisst</a:t>
            </a:r>
          </a:p>
          <a:p>
            <a:r>
              <a:rPr lang="nb-NO">
                <a:latin typeface="Calibri"/>
                <a:cs typeface="Calibri Light"/>
              </a:rPr>
              <a:t>Den politiske kulturen påvirker hvorfor man gjør som man gjør </a:t>
            </a:r>
            <a:endParaRPr lang="nb-NO">
              <a:latin typeface="Calibri"/>
              <a:cs typeface="Calibri Light" panose="020F0302020204030204" pitchFamily="34" charset="0"/>
            </a:endParaRPr>
          </a:p>
          <a:p>
            <a:r>
              <a:rPr lang="nb-NO">
                <a:latin typeface="Calibri"/>
                <a:cs typeface="Calibri Light"/>
              </a:rPr>
              <a:t>Holdninger, overbevisninger, normer, praksis, rutiner</a:t>
            </a:r>
          </a:p>
          <a:p>
            <a:r>
              <a:rPr lang="nb-NO">
                <a:latin typeface="Calibri"/>
                <a:cs typeface="Calibri Light"/>
              </a:rPr>
              <a:t>Oppfattes som selvfølgeligheter </a:t>
            </a:r>
            <a:endParaRPr lang="nb-NO">
              <a:latin typeface="Calibri"/>
              <a:cs typeface="Calibri Light" panose="020F0302020204030204" pitchFamily="34" charset="0"/>
            </a:endParaRPr>
          </a:p>
          <a:p>
            <a:endParaRPr lang="nb-NO">
              <a:cs typeface="Calibri"/>
            </a:endParaRPr>
          </a:p>
        </p:txBody>
      </p:sp>
      <p:pic>
        <p:nvPicPr>
          <p:cNvPr id="3" name="Plassholder for innhold 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431492" y="1966913"/>
            <a:ext cx="4917016" cy="3687762"/>
          </a:xfrm>
        </p:spPr>
      </p:pic>
      <p:sp>
        <p:nvSpPr>
          <p:cNvPr id="6" name="TekstSylinder 5"/>
          <p:cNvSpPr txBox="1"/>
          <p:nvPr/>
        </p:nvSpPr>
        <p:spPr>
          <a:xfrm>
            <a:off x="6431492" y="5747312"/>
            <a:ext cx="13267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ScanStockPhoto</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241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p:txBody>
          <a:bodyPr/>
          <a:lstStyle/>
          <a:p>
            <a:r>
              <a:rPr lang="nb-NO" altLang="nb-NO" sz="3200"/>
              <a:t>Det politiske klimaet</a:t>
            </a:r>
          </a:p>
        </p:txBody>
      </p:sp>
      <p:sp>
        <p:nvSpPr>
          <p:cNvPr id="90115" name="Rectangle 3"/>
          <p:cNvSpPr>
            <a:spLocks noGrp="1"/>
          </p:cNvSpPr>
          <p:nvPr>
            <p:ph type="body" idx="1"/>
          </p:nvPr>
        </p:nvSpPr>
        <p:spPr>
          <a:xfrm>
            <a:off x="609600" y="1912938"/>
            <a:ext cx="6768230" cy="3557587"/>
          </a:xfrm>
        </p:spPr>
        <p:txBody>
          <a:bodyPr/>
          <a:lstStyle/>
          <a:p>
            <a:r>
              <a:rPr lang="nb-NO" altLang="nb-NO" sz="2400"/>
              <a:t>Hva vil vi at møtene skal bety for oss?</a:t>
            </a:r>
          </a:p>
          <a:p>
            <a:r>
              <a:rPr lang="nb-NO" altLang="nb-NO" sz="2400"/>
              <a:t>Hvilken arbeidskultur vil vi at møtene skal være preget av?</a:t>
            </a:r>
          </a:p>
          <a:p>
            <a:r>
              <a:rPr lang="nb-NO" altLang="nb-NO" sz="2400"/>
              <a:t>Hvor ønsker vi å ha fokus? Detalj- eller helhetsorientering?</a:t>
            </a:r>
          </a:p>
          <a:p>
            <a:r>
              <a:rPr lang="nb-NO" altLang="nb-NO" sz="2400"/>
              <a:t>Markeringsbehov?</a:t>
            </a:r>
          </a:p>
        </p:txBody>
      </p:sp>
      <p:pic>
        <p:nvPicPr>
          <p:cNvPr id="2" name="Bilde 1"/>
          <p:cNvPicPr>
            <a:picLocks noChangeAspect="1"/>
          </p:cNvPicPr>
          <p:nvPr/>
        </p:nvPicPr>
        <p:blipFill rotWithShape="1">
          <a:blip r:embed="rId3"/>
          <a:srcRect l="36395"/>
          <a:stretch/>
        </p:blipFill>
        <p:spPr>
          <a:xfrm>
            <a:off x="7377830" y="1211263"/>
            <a:ext cx="3889819" cy="4077027"/>
          </a:xfrm>
          <a:prstGeom prst="rect">
            <a:avLst/>
          </a:prstGeom>
        </p:spPr>
      </p:pic>
    </p:spTree>
    <p:extLst>
      <p:ext uri="{BB962C8B-B14F-4D97-AF65-F5344CB8AC3E}">
        <p14:creationId xmlns:p14="http://schemas.microsoft.com/office/powerpoint/2010/main" val="2717729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Hva påvirker klimaet i kommunestyret?</a:t>
            </a:r>
          </a:p>
        </p:txBody>
      </p:sp>
      <p:sp>
        <p:nvSpPr>
          <p:cNvPr id="3" name="Plassholder for innhold 2"/>
          <p:cNvSpPr>
            <a:spLocks noGrp="1"/>
          </p:cNvSpPr>
          <p:nvPr>
            <p:ph sz="quarter" idx="10"/>
          </p:nvPr>
        </p:nvSpPr>
        <p:spPr>
          <a:xfrm>
            <a:off x="609601" y="1959429"/>
            <a:ext cx="6080759" cy="3992426"/>
          </a:xfrm>
        </p:spPr>
        <p:txBody>
          <a:bodyPr>
            <a:normAutofit/>
          </a:bodyPr>
          <a:lstStyle/>
          <a:p>
            <a:r>
              <a:rPr lang="nb-NO"/>
              <a:t>De formelle rammene: tidspunkt, saksliste</a:t>
            </a:r>
          </a:p>
          <a:p>
            <a:r>
              <a:rPr lang="nb-NO"/>
              <a:t>De fysiske rammene: møtelokalet, plassering</a:t>
            </a:r>
          </a:p>
          <a:p>
            <a:r>
              <a:rPr lang="nb-NO"/>
              <a:t>Det uformelle: hva skjer i pausene? </a:t>
            </a:r>
          </a:p>
          <a:p>
            <a:pPr marL="0" indent="0">
              <a:buNone/>
            </a:pPr>
            <a:endParaRPr lang="nb-NO"/>
          </a:p>
          <a:p>
            <a:r>
              <a:rPr lang="nb-NO"/>
              <a:t>Møteleder: tidsplan, åpner for debatt, ser alle representantene, bruker klubba</a:t>
            </a:r>
          </a:p>
          <a:p>
            <a:endParaRPr lang="nb-NO"/>
          </a:p>
          <a:p>
            <a:r>
              <a:rPr lang="nb-NO"/>
              <a:t>Gruppeledere: hvordan partigruppene jobber, snakker sammen mv.</a:t>
            </a:r>
          </a:p>
          <a:p>
            <a:endParaRPr lang="nb-NO"/>
          </a:p>
          <a:p>
            <a:r>
              <a:rPr lang="nb-NO"/>
              <a:t>Oss selv: omtale, ord og handlinger, kroppsspråk</a:t>
            </a:r>
          </a:p>
          <a:p>
            <a:endParaRPr lang="nb-NO"/>
          </a:p>
          <a:p>
            <a:endParaRPr lang="nb-NO"/>
          </a:p>
        </p:txBody>
      </p:sp>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5800" y="848523"/>
            <a:ext cx="4201160" cy="5103332"/>
          </a:xfrm>
          <a:prstGeom prst="rect">
            <a:avLst/>
          </a:prstGeom>
        </p:spPr>
      </p:pic>
    </p:spTree>
    <p:extLst>
      <p:ext uri="{BB962C8B-B14F-4D97-AF65-F5344CB8AC3E}">
        <p14:creationId xmlns:p14="http://schemas.microsoft.com/office/powerpoint/2010/main" val="275272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CD3">
            <a:alpha val="90000"/>
          </a:srgb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0" y="1253071"/>
            <a:ext cx="9297314" cy="1325563"/>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j-ea"/>
                <a:cs typeface="+mj-cs"/>
              </a:rPr>
              <a:t>Temperaturmåling – klimaet i kommunestyret</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3525225"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a:off x="2567231" y="1951157"/>
            <a:ext cx="1762612"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kstSylinder 5"/>
          <p:cNvSpPr txBox="1"/>
          <p:nvPr/>
        </p:nvSpPr>
        <p:spPr>
          <a:xfrm>
            <a:off x="2567231" y="2129101"/>
            <a:ext cx="6840005" cy="2591479"/>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Gå inn på </a:t>
            </a:r>
            <a:r>
              <a:rPr kumimoji="0" lang="nb-NO" sz="2800" b="0" i="0" u="none" strike="noStrike" kern="1200" cap="none" spc="0" normalizeH="0" baseline="0" noProof="0">
                <a:ln>
                  <a:noFill/>
                </a:ln>
                <a:solidFill>
                  <a:prstClr val="white"/>
                </a:solidFill>
                <a:effectLst/>
                <a:uLnTx/>
                <a:uFillTx/>
                <a:latin typeface="Calibri"/>
                <a:ea typeface="+mn-ea"/>
                <a:cs typeface="+mn-cs"/>
                <a:hlinkClick r:id="rId3"/>
              </a:rPr>
              <a:t>www.menti.com</a:t>
            </a:r>
            <a:r>
              <a:rPr kumimoji="0" lang="nb-NO" sz="2800" b="0" i="0" u="none" strike="noStrike" kern="1200" cap="none" spc="0" normalizeH="0" baseline="0" noProof="0">
                <a:ln>
                  <a:noFill/>
                </a:ln>
                <a:solidFill>
                  <a:prstClr val="white"/>
                </a:solidFill>
                <a:effectLst/>
                <a:uLnTx/>
                <a:uFillTx/>
                <a:latin typeface="Calibri"/>
                <a:ea typeface="+mn-ea"/>
                <a:cs typeface="+mn-cs"/>
              </a:rPr>
              <a:t>  </a:t>
            </a:r>
          </a:p>
          <a:p>
            <a:pPr marL="0" marR="0" lvl="0" indent="0" algn="l" defTabSz="457200" rtl="0" eaLnBrk="1" fontAlgn="auto" latinLnBrk="0" hangingPunct="1">
              <a:lnSpc>
                <a:spcPct val="100000"/>
              </a:lnSpc>
              <a:spcBef>
                <a:spcPct val="20000"/>
              </a:spcBef>
              <a:spcAft>
                <a:spcPts val="0"/>
              </a:spcAft>
              <a:buClrTx/>
              <a:buSzTx/>
              <a:buFontTx/>
              <a:buNone/>
              <a:tabLst/>
              <a:defRPr/>
            </a:pPr>
            <a:endParaRPr lang="nb-NO" sz="2800">
              <a:solidFill>
                <a:prstClr val="white"/>
              </a:solidFill>
              <a:latin typeface="Calibri"/>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Tast inn koden: </a:t>
            </a:r>
            <a:r>
              <a:rPr lang="nb-NO" sz="2800">
                <a:solidFill>
                  <a:prstClr val="white"/>
                </a:solidFill>
                <a:latin typeface="Calibri"/>
              </a:rPr>
              <a:t>21 68 77 34</a:t>
            </a:r>
            <a:endParaRPr kumimoji="0" lang="nb-NO" sz="28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lang="nb-NO" sz="2800">
              <a:solidFill>
                <a:prstClr val="white"/>
              </a:solidFill>
              <a:latin typeface="Calibri"/>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Vær ærlig!</a:t>
            </a:r>
          </a:p>
        </p:txBody>
      </p:sp>
      <p:pic>
        <p:nvPicPr>
          <p:cNvPr id="8" name="Bild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2502" y="773871"/>
            <a:ext cx="1134996" cy="958400"/>
          </a:xfrm>
          <a:prstGeom prst="rect">
            <a:avLst/>
          </a:prstGeom>
        </p:spPr>
      </p:pic>
    </p:spTree>
    <p:extLst>
      <p:ext uri="{BB962C8B-B14F-4D97-AF65-F5344CB8AC3E}">
        <p14:creationId xmlns:p14="http://schemas.microsoft.com/office/powerpoint/2010/main" val="7348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9D0E29-16A7-48EB-BE53-577024E7B25A}"/>
              </a:ext>
            </a:extLst>
          </p:cNvPr>
          <p:cNvSpPr>
            <a:spLocks noGrp="1"/>
          </p:cNvSpPr>
          <p:nvPr>
            <p:ph type="title"/>
          </p:nvPr>
        </p:nvSpPr>
        <p:spPr/>
        <p:txBody>
          <a:bodyPr/>
          <a:lstStyle/>
          <a:p>
            <a:r>
              <a:rPr lang="nb-NO"/>
              <a:t>Resultater fra Menti</a:t>
            </a:r>
          </a:p>
        </p:txBody>
      </p:sp>
      <p:sp>
        <p:nvSpPr>
          <p:cNvPr id="3" name="Plassholder for innhold 2">
            <a:extLst>
              <a:ext uri="{FF2B5EF4-FFF2-40B4-BE49-F238E27FC236}">
                <a16:creationId xmlns:a16="http://schemas.microsoft.com/office/drawing/2014/main" id="{D540231F-08F2-44B6-94B1-6008F8C67386}"/>
              </a:ext>
            </a:extLst>
          </p:cNvPr>
          <p:cNvSpPr>
            <a:spLocks noGrp="1"/>
          </p:cNvSpPr>
          <p:nvPr>
            <p:ph sz="quarter" idx="10"/>
          </p:nvPr>
        </p:nvSpPr>
        <p:spPr/>
        <p:txBody>
          <a:bodyPr/>
          <a:lstStyle/>
          <a:p>
            <a:endParaRPr lang="nb-NO"/>
          </a:p>
        </p:txBody>
      </p:sp>
    </p:spTree>
    <p:extLst>
      <p:ext uri="{BB962C8B-B14F-4D97-AF65-F5344CB8AC3E}">
        <p14:creationId xmlns:p14="http://schemas.microsoft.com/office/powerpoint/2010/main" val="420935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CD3">
            <a:alpha val="90000"/>
          </a:srgb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2" y="892774"/>
            <a:ext cx="9297314" cy="1325563"/>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j-ea"/>
                <a:cs typeface="+mj-cs"/>
              </a:rPr>
              <a:t>Hvordan har det det første året i denne perioden fungert?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j-ea"/>
                <a:cs typeface="+mj-cs"/>
              </a:rPr>
              <a:t>Ble det slik som forventet?</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3525225"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a:off x="2567231" y="1951157"/>
            <a:ext cx="4486712"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kstSylinder 5"/>
          <p:cNvSpPr txBox="1"/>
          <p:nvPr/>
        </p:nvSpPr>
        <p:spPr>
          <a:xfrm>
            <a:off x="2567231" y="2523631"/>
            <a:ext cx="5300430" cy="207441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nb-NO" sz="2800" b="0" i="0" u="none" strike="noStrike" kern="1200" cap="none" spc="0" normalizeH="0" baseline="0" noProof="0">
              <a:ln>
                <a:noFill/>
              </a:ln>
              <a:solidFill>
                <a:prstClr val="white"/>
              </a:solidFill>
              <a:effectLst/>
              <a:uLnTx/>
              <a:uFillTx/>
              <a:latin typeface="Calibri"/>
              <a:ea typeface="+mn-ea"/>
              <a:cs typeface="+mn-cs"/>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Tenk for deg selv først  </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Diskuter på gruppa </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Plenum</a:t>
            </a:r>
          </a:p>
        </p:txBody>
      </p:sp>
      <p:pic>
        <p:nvPicPr>
          <p:cNvPr id="8" name="Bild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2502" y="773871"/>
            <a:ext cx="1134996" cy="958400"/>
          </a:xfrm>
          <a:prstGeom prst="rect">
            <a:avLst/>
          </a:prstGeom>
        </p:spPr>
      </p:pic>
    </p:spTree>
    <p:extLst>
      <p:ext uri="{BB962C8B-B14F-4D97-AF65-F5344CB8AC3E}">
        <p14:creationId xmlns:p14="http://schemas.microsoft.com/office/powerpoint/2010/main" val="216529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vann, tre, utendørs, himmel&#10;&#10;Automatisk generert beskrivelse">
            <a:extLst>
              <a:ext uri="{FF2B5EF4-FFF2-40B4-BE49-F238E27FC236}">
                <a16:creationId xmlns:a16="http://schemas.microsoft.com/office/drawing/2014/main" id="{E6E1931B-AEA1-47EE-BA57-858C5DC56EFB}"/>
              </a:ext>
            </a:extLst>
          </p:cNvPr>
          <p:cNvPicPr>
            <a:picLocks noChangeAspect="1"/>
          </p:cNvPicPr>
          <p:nvPr/>
        </p:nvPicPr>
        <p:blipFill rotWithShape="1">
          <a:blip r:embed="rId3"/>
          <a:srcRect t="378" b="15036"/>
          <a:stretch/>
        </p:blipFill>
        <p:spPr>
          <a:xfrm>
            <a:off x="20" y="10"/>
            <a:ext cx="12191980" cy="6857990"/>
          </a:xfrm>
          <a:prstGeom prst="rect">
            <a:avLst/>
          </a:prstGeom>
          <a:noFill/>
        </p:spPr>
      </p:pic>
      <p:sp>
        <p:nvSpPr>
          <p:cNvPr id="2" name="TekstSylinder 1">
            <a:extLst>
              <a:ext uri="{FF2B5EF4-FFF2-40B4-BE49-F238E27FC236}">
                <a16:creationId xmlns:a16="http://schemas.microsoft.com/office/drawing/2014/main" id="{30204DF9-7D44-472F-8026-174A0E843913}"/>
              </a:ext>
            </a:extLst>
          </p:cNvPr>
          <p:cNvSpPr txBox="1"/>
          <p:nvPr/>
        </p:nvSpPr>
        <p:spPr>
          <a:xfrm>
            <a:off x="2900516" y="2285754"/>
            <a:ext cx="6390968" cy="707886"/>
          </a:xfrm>
          <a:prstGeom prst="rect">
            <a:avLst/>
          </a:prstGeom>
          <a:noFill/>
        </p:spPr>
        <p:txBody>
          <a:bodyPr wrap="square" rtlCol="0">
            <a:spAutoFit/>
          </a:bodyPr>
          <a:lstStyle/>
          <a:p>
            <a:pPr algn="ctr"/>
            <a:r>
              <a:rPr lang="nb-NO" sz="4000">
                <a:solidFill>
                  <a:schemeClr val="bg1"/>
                </a:solidFill>
                <a:latin typeface="Abadi Extra Light" panose="020B0204020104020204" pitchFamily="34" charset="0"/>
              </a:rPr>
              <a:t>Pause </a:t>
            </a:r>
          </a:p>
        </p:txBody>
      </p:sp>
    </p:spTree>
    <p:extLst>
      <p:ext uri="{BB962C8B-B14F-4D97-AF65-F5344CB8AC3E}">
        <p14:creationId xmlns:p14="http://schemas.microsoft.com/office/powerpoint/2010/main" val="150866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677E5B-74D9-4CF1-95DB-0B77019544C7}"/>
              </a:ext>
            </a:extLst>
          </p:cNvPr>
          <p:cNvSpPr>
            <a:spLocks noGrp="1"/>
          </p:cNvSpPr>
          <p:nvPr>
            <p:ph type="ctrTitle"/>
          </p:nvPr>
        </p:nvSpPr>
        <p:spPr/>
        <p:txBody>
          <a:bodyPr/>
          <a:lstStyle/>
          <a:p>
            <a:r>
              <a:rPr lang="nb-NO"/>
              <a:t>Ny kommunelov – forholdet mellom politikk og administrasjon</a:t>
            </a:r>
          </a:p>
        </p:txBody>
      </p:sp>
    </p:spTree>
    <p:extLst>
      <p:ext uri="{BB962C8B-B14F-4D97-AF65-F5344CB8AC3E}">
        <p14:creationId xmlns:p14="http://schemas.microsoft.com/office/powerpoint/2010/main" val="77447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ekk ut 4"/>
          <p:cNvSpPr/>
          <p:nvPr/>
        </p:nvSpPr>
        <p:spPr bwMode="auto">
          <a:xfrm rot="10800000">
            <a:off x="4101976" y="1536245"/>
            <a:ext cx="3672408" cy="1944216"/>
          </a:xfrm>
          <a:prstGeom prst="flowChartExtract">
            <a:avLst/>
          </a:prstGeom>
          <a:solidFill>
            <a:srgbClr val="008CD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Helvetica" pitchFamily="37" charset="0"/>
              <a:ea typeface="+mn-ea"/>
              <a:cs typeface="+mn-cs"/>
            </a:endParaRPr>
          </a:p>
        </p:txBody>
      </p:sp>
      <p:sp>
        <p:nvSpPr>
          <p:cNvPr id="6" name="Trekk ut 5"/>
          <p:cNvSpPr/>
          <p:nvPr/>
        </p:nvSpPr>
        <p:spPr bwMode="auto">
          <a:xfrm>
            <a:off x="4101976" y="3517748"/>
            <a:ext cx="3672408" cy="1944216"/>
          </a:xfrm>
          <a:prstGeom prst="flowChartExtra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0000"/>
              </a:solidFill>
              <a:effectLst/>
              <a:uLnTx/>
              <a:uFillTx/>
              <a:latin typeface="Helvetica" pitchFamily="37" charset="0"/>
              <a:ea typeface="+mn-ea"/>
              <a:cs typeface="+mn-cs"/>
            </a:endParaRPr>
          </a:p>
        </p:txBody>
      </p:sp>
      <p:cxnSp>
        <p:nvCxnSpPr>
          <p:cNvPr id="7" name="Rett linje 6"/>
          <p:cNvCxnSpPr/>
          <p:nvPr/>
        </p:nvCxnSpPr>
        <p:spPr bwMode="auto">
          <a:xfrm flipH="1" flipV="1">
            <a:off x="3898524" y="3499615"/>
            <a:ext cx="3875860" cy="1813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8" name="TekstSylinder 7"/>
          <p:cNvSpPr txBox="1"/>
          <p:nvPr/>
        </p:nvSpPr>
        <p:spPr>
          <a:xfrm>
            <a:off x="4468564" y="886269"/>
            <a:ext cx="293923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b-NO" sz="3200" b="0" i="0" u="none" strike="noStrike" kern="1200" cap="none" spc="0" normalizeH="0" baseline="0" noProof="0">
                <a:ln>
                  <a:noFill/>
                </a:ln>
                <a:solidFill>
                  <a:prstClr val="black"/>
                </a:solidFill>
                <a:effectLst/>
                <a:uLnTx/>
                <a:uFillTx/>
                <a:latin typeface="Calibri"/>
                <a:ea typeface="+mn-ea"/>
                <a:cs typeface="+mn-cs"/>
              </a:rPr>
              <a:t>Kommunestyret</a:t>
            </a:r>
          </a:p>
        </p:txBody>
      </p:sp>
      <p:sp>
        <p:nvSpPr>
          <p:cNvPr id="9" name="TekstSylinder 8"/>
          <p:cNvSpPr txBox="1"/>
          <p:nvPr/>
        </p:nvSpPr>
        <p:spPr>
          <a:xfrm>
            <a:off x="5214873" y="2042851"/>
            <a:ext cx="1446614"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b-NO" sz="2800" b="0" i="0" u="none" strike="noStrike" kern="1200" cap="none" spc="0" normalizeH="0" baseline="0" noProof="0">
                <a:ln>
                  <a:noFill/>
                </a:ln>
                <a:solidFill>
                  <a:prstClr val="black"/>
                </a:solidFill>
                <a:effectLst/>
                <a:uLnTx/>
                <a:uFillTx/>
                <a:latin typeface="Calibri"/>
                <a:ea typeface="+mn-ea"/>
                <a:cs typeface="+mn-cs"/>
              </a:rPr>
              <a:t>Ordfører</a:t>
            </a:r>
            <a:endParaRPr kumimoji="0" lang="nb-NO" sz="3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kstSylinder 9"/>
          <p:cNvSpPr txBox="1"/>
          <p:nvPr/>
        </p:nvSpPr>
        <p:spPr>
          <a:xfrm>
            <a:off x="5096475" y="4351165"/>
            <a:ext cx="1683410" cy="954107"/>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nb-NO" sz="2800" b="0" i="0" u="none" strike="noStrike" kern="1200" cap="none" spc="0" normalizeH="0" baseline="0" noProof="0">
                <a:ln>
                  <a:noFill/>
                </a:ln>
                <a:solidFill>
                  <a:prstClr val="black"/>
                </a:solidFill>
                <a:effectLst/>
                <a:uLnTx/>
                <a:uFillTx/>
                <a:latin typeface="Calibri"/>
                <a:ea typeface="+mn-ea"/>
                <a:cs typeface="+mn-cs"/>
              </a:rPr>
              <a:t>Kommune</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nb-NO" sz="2800" b="0" i="0" u="none" strike="noStrike" kern="1200" cap="none" spc="0" normalizeH="0" baseline="0" noProof="0">
                <a:ln>
                  <a:noFill/>
                </a:ln>
                <a:solidFill>
                  <a:prstClr val="black"/>
                </a:solidFill>
                <a:effectLst/>
                <a:uLnTx/>
                <a:uFillTx/>
                <a:latin typeface="Calibri"/>
                <a:ea typeface="+mn-ea"/>
                <a:cs typeface="+mn-cs"/>
              </a:rPr>
              <a:t>direktør</a:t>
            </a:r>
            <a:endParaRPr kumimoji="0" lang="nb-NO" sz="3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kstSylinder 10"/>
          <p:cNvSpPr txBox="1"/>
          <p:nvPr/>
        </p:nvSpPr>
        <p:spPr>
          <a:xfrm>
            <a:off x="4666136" y="5504936"/>
            <a:ext cx="2792865"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b-NO" sz="3200" b="0" i="0" u="none" strike="noStrike" kern="1200" cap="none" spc="0" normalizeH="0" baseline="0" noProof="0">
                <a:ln>
                  <a:noFill/>
                </a:ln>
                <a:solidFill>
                  <a:prstClr val="black"/>
                </a:solidFill>
                <a:effectLst/>
                <a:uLnTx/>
                <a:uFillTx/>
                <a:latin typeface="Calibri"/>
                <a:ea typeface="+mn-ea"/>
                <a:cs typeface="+mn-cs"/>
              </a:rPr>
              <a:t>Administrasjon</a:t>
            </a:r>
          </a:p>
        </p:txBody>
      </p:sp>
    </p:spTree>
    <p:extLst>
      <p:ext uri="{BB962C8B-B14F-4D97-AF65-F5344CB8AC3E}">
        <p14:creationId xmlns:p14="http://schemas.microsoft.com/office/powerpoint/2010/main" val="144294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1670" y="771879"/>
            <a:ext cx="8115300" cy="5407076"/>
          </a:xfrm>
          <a:prstGeom prst="rect">
            <a:avLst/>
          </a:prstGeom>
        </p:spPr>
      </p:pic>
      <p:sp>
        <p:nvSpPr>
          <p:cNvPr id="2" name="TekstSylinder 1"/>
          <p:cNvSpPr txBox="1"/>
          <p:nvPr/>
        </p:nvSpPr>
        <p:spPr>
          <a:xfrm>
            <a:off x="1886673" y="6188906"/>
            <a:ext cx="9722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Shutterstock</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554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Rett linje 19">
            <a:extLst>
              <a:ext uri="{FF2B5EF4-FFF2-40B4-BE49-F238E27FC236}">
                <a16:creationId xmlns:a16="http://schemas.microsoft.com/office/drawing/2014/main" id="{8EFBF441-DA5F-2F41-A396-AE2E12105D03}"/>
              </a:ext>
            </a:extLst>
          </p:cNvPr>
          <p:cNvCxnSpPr>
            <a:cxnSpLocks/>
          </p:cNvCxnSpPr>
          <p:nvPr/>
        </p:nvCxnSpPr>
        <p:spPr>
          <a:xfrm>
            <a:off x="7906528" y="4990807"/>
            <a:ext cx="13628" cy="524846"/>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Rett linje 17">
            <a:extLst>
              <a:ext uri="{FF2B5EF4-FFF2-40B4-BE49-F238E27FC236}">
                <a16:creationId xmlns:a16="http://schemas.microsoft.com/office/drawing/2014/main" id="{8EFBF441-DA5F-2F41-A396-AE2E12105D03}"/>
              </a:ext>
            </a:extLst>
          </p:cNvPr>
          <p:cNvCxnSpPr>
            <a:cxnSpLocks/>
          </p:cNvCxnSpPr>
          <p:nvPr/>
        </p:nvCxnSpPr>
        <p:spPr>
          <a:xfrm flipH="1">
            <a:off x="5026700" y="4990807"/>
            <a:ext cx="2500" cy="286787"/>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tel 1">
            <a:extLst>
              <a:ext uri="{FF2B5EF4-FFF2-40B4-BE49-F238E27FC236}">
                <a16:creationId xmlns:a16="http://schemas.microsoft.com/office/drawing/2014/main" id="{ECD3712E-2BA5-B145-BA51-8DB3C0795352}"/>
              </a:ext>
            </a:extLst>
          </p:cNvPr>
          <p:cNvSpPr txBox="1">
            <a:spLocks/>
          </p:cNvSpPr>
          <p:nvPr/>
        </p:nvSpPr>
        <p:spPr>
          <a:xfrm>
            <a:off x="454700" y="573783"/>
            <a:ext cx="10972800" cy="1143000"/>
          </a:xfrm>
          <a:prstGeom prst="rect">
            <a:avLst/>
          </a:prstGeom>
        </p:spPr>
        <p:txBody>
          <a:bodyPr>
            <a:normAutofit/>
          </a:bodyPr>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a:ln>
                  <a:noFill/>
                </a:ln>
                <a:solidFill>
                  <a:srgbClr val="001A58"/>
                </a:solidFill>
                <a:effectLst/>
                <a:uLnTx/>
                <a:uFillTx/>
                <a:latin typeface="Calibri"/>
                <a:ea typeface="+mj-ea"/>
                <a:cs typeface="+mj-cs"/>
              </a:rPr>
              <a:t>Kommunedirektøren – oppgaver og ansvar</a:t>
            </a:r>
          </a:p>
        </p:txBody>
      </p:sp>
      <p:sp>
        <p:nvSpPr>
          <p:cNvPr id="3" name="Rektangel 2">
            <a:extLst>
              <a:ext uri="{FF2B5EF4-FFF2-40B4-BE49-F238E27FC236}">
                <a16:creationId xmlns:a16="http://schemas.microsoft.com/office/drawing/2014/main" id="{3F59B865-2DBB-784F-9266-0C9296189C58}"/>
              </a:ext>
            </a:extLst>
          </p:cNvPr>
          <p:cNvSpPr/>
          <p:nvPr/>
        </p:nvSpPr>
        <p:spPr>
          <a:xfrm>
            <a:off x="781261" y="5199553"/>
            <a:ext cx="2375053" cy="761403"/>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Lede den samlede administrasjonen</a:t>
            </a:r>
          </a:p>
        </p:txBody>
      </p:sp>
      <p:sp>
        <p:nvSpPr>
          <p:cNvPr id="4" name="Rektangel 3">
            <a:extLst>
              <a:ext uri="{FF2B5EF4-FFF2-40B4-BE49-F238E27FC236}">
                <a16:creationId xmlns:a16="http://schemas.microsoft.com/office/drawing/2014/main" id="{C978A845-1A78-B44E-A034-D9531E3E64DD}"/>
              </a:ext>
            </a:extLst>
          </p:cNvPr>
          <p:cNvSpPr/>
          <p:nvPr/>
        </p:nvSpPr>
        <p:spPr>
          <a:xfrm>
            <a:off x="3372252" y="5215969"/>
            <a:ext cx="3108840" cy="761403"/>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Utrede saker som skal behandles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i folkevalgte organer</a:t>
            </a:r>
          </a:p>
        </p:txBody>
      </p:sp>
      <p:sp>
        <p:nvSpPr>
          <p:cNvPr id="5" name="Rektangel 4">
            <a:extLst>
              <a:ext uri="{FF2B5EF4-FFF2-40B4-BE49-F238E27FC236}">
                <a16:creationId xmlns:a16="http://schemas.microsoft.com/office/drawing/2014/main" id="{3BA3B292-0693-E649-9D0F-44C3E5A80862}"/>
              </a:ext>
            </a:extLst>
          </p:cNvPr>
          <p:cNvSpPr/>
          <p:nvPr/>
        </p:nvSpPr>
        <p:spPr>
          <a:xfrm>
            <a:off x="9288021" y="5215969"/>
            <a:ext cx="1847199" cy="761403"/>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Interkontroll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Rapportere</a:t>
            </a:r>
          </a:p>
        </p:txBody>
      </p:sp>
      <p:cxnSp>
        <p:nvCxnSpPr>
          <p:cNvPr id="6" name="Vinkel 5">
            <a:extLst>
              <a:ext uri="{FF2B5EF4-FFF2-40B4-BE49-F238E27FC236}">
                <a16:creationId xmlns:a16="http://schemas.microsoft.com/office/drawing/2014/main" id="{36E8C47F-DA1F-1A45-8EF6-B3259970E645}"/>
              </a:ext>
            </a:extLst>
          </p:cNvPr>
          <p:cNvCxnSpPr>
            <a:cxnSpLocks/>
          </p:cNvCxnSpPr>
          <p:nvPr/>
        </p:nvCxnSpPr>
        <p:spPr>
          <a:xfrm rot="16200000" flipH="1" flipV="1">
            <a:off x="6105612" y="1062728"/>
            <a:ext cx="6350" cy="8280000"/>
          </a:xfrm>
          <a:prstGeom prst="bentConnector3">
            <a:avLst>
              <a:gd name="adj1" fmla="val -3600000"/>
            </a:avLst>
          </a:prstGeom>
          <a:ln w="38100">
            <a:solidFill>
              <a:schemeClr val="bg1">
                <a:lumMod val="6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Rett linje 6">
            <a:extLst>
              <a:ext uri="{FF2B5EF4-FFF2-40B4-BE49-F238E27FC236}">
                <a16:creationId xmlns:a16="http://schemas.microsoft.com/office/drawing/2014/main" id="{8EFBF441-DA5F-2F41-A396-AE2E12105D03}"/>
              </a:ext>
            </a:extLst>
          </p:cNvPr>
          <p:cNvCxnSpPr>
            <a:cxnSpLocks/>
          </p:cNvCxnSpPr>
          <p:nvPr/>
        </p:nvCxnSpPr>
        <p:spPr>
          <a:xfrm>
            <a:off x="5927472" y="4418635"/>
            <a:ext cx="13628" cy="524846"/>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ktangel 9">
            <a:extLst>
              <a:ext uri="{FF2B5EF4-FFF2-40B4-BE49-F238E27FC236}">
                <a16:creationId xmlns:a16="http://schemas.microsoft.com/office/drawing/2014/main" id="{3F59B865-2DBB-784F-9266-0C9296189C58}"/>
              </a:ext>
            </a:extLst>
          </p:cNvPr>
          <p:cNvSpPr/>
          <p:nvPr/>
        </p:nvSpPr>
        <p:spPr>
          <a:xfrm>
            <a:off x="6697030" y="5199553"/>
            <a:ext cx="2375053" cy="761403"/>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Iverksette vedtak</a:t>
            </a:r>
          </a:p>
        </p:txBody>
      </p:sp>
      <p:pic>
        <p:nvPicPr>
          <p:cNvPr id="12" name="Bilde 11">
            <a:extLst>
              <a:ext uri="{FF2B5EF4-FFF2-40B4-BE49-F238E27FC236}">
                <a16:creationId xmlns:a16="http://schemas.microsoft.com/office/drawing/2014/main" id="{C3215548-4CF4-4EDC-AFD2-4AC290207A73}"/>
              </a:ext>
            </a:extLst>
          </p:cNvPr>
          <p:cNvPicPr>
            <a:picLocks noChangeAspect="1"/>
          </p:cNvPicPr>
          <p:nvPr/>
        </p:nvPicPr>
        <p:blipFill>
          <a:blip r:embed="rId3"/>
          <a:stretch>
            <a:fillRect/>
          </a:stretch>
        </p:blipFill>
        <p:spPr>
          <a:xfrm>
            <a:off x="4984789" y="1590586"/>
            <a:ext cx="1885366" cy="2828049"/>
          </a:xfrm>
          <a:prstGeom prst="rect">
            <a:avLst/>
          </a:prstGeom>
        </p:spPr>
      </p:pic>
    </p:spTree>
    <p:extLst>
      <p:ext uri="{BB962C8B-B14F-4D97-AF65-F5344CB8AC3E}">
        <p14:creationId xmlns:p14="http://schemas.microsoft.com/office/powerpoint/2010/main" val="1160082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tt linje 22">
            <a:extLst>
              <a:ext uri="{FF2B5EF4-FFF2-40B4-BE49-F238E27FC236}">
                <a16:creationId xmlns:a16="http://schemas.microsoft.com/office/drawing/2014/main" id="{404368B2-B811-324E-84F3-C8F6490B12E6}"/>
              </a:ext>
            </a:extLst>
          </p:cNvPr>
          <p:cNvCxnSpPr>
            <a:cxnSpLocks/>
            <a:stCxn id="4" idx="3"/>
            <a:endCxn id="37" idx="0"/>
          </p:cNvCxnSpPr>
          <p:nvPr/>
        </p:nvCxnSpPr>
        <p:spPr>
          <a:xfrm>
            <a:off x="7017745" y="2109730"/>
            <a:ext cx="2181340" cy="921351"/>
          </a:xfrm>
          <a:prstGeom prst="line">
            <a:avLst/>
          </a:prstGeom>
          <a:ln w="31750">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Rett linje 32">
            <a:extLst>
              <a:ext uri="{FF2B5EF4-FFF2-40B4-BE49-F238E27FC236}">
                <a16:creationId xmlns:a16="http://schemas.microsoft.com/office/drawing/2014/main" id="{404368B2-B811-324E-84F3-C8F6490B12E6}"/>
              </a:ext>
            </a:extLst>
          </p:cNvPr>
          <p:cNvCxnSpPr>
            <a:cxnSpLocks/>
          </p:cNvCxnSpPr>
          <p:nvPr/>
        </p:nvCxnSpPr>
        <p:spPr>
          <a:xfrm flipV="1">
            <a:off x="5629564" y="4334229"/>
            <a:ext cx="2373" cy="894494"/>
          </a:xfrm>
          <a:prstGeom prst="line">
            <a:avLst/>
          </a:prstGeom>
          <a:ln w="317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tel 1"/>
          <p:cNvSpPr>
            <a:spLocks noGrp="1"/>
          </p:cNvSpPr>
          <p:nvPr>
            <p:ph type="title"/>
          </p:nvPr>
        </p:nvSpPr>
        <p:spPr/>
        <p:txBody>
          <a:bodyPr/>
          <a:lstStyle/>
          <a:p>
            <a:r>
              <a:rPr lang="nb-NO"/>
              <a:t>Delegering gir tydelige roller og ansvar</a:t>
            </a:r>
          </a:p>
        </p:txBody>
      </p:sp>
      <p:sp>
        <p:nvSpPr>
          <p:cNvPr id="4" name="Rektangel 3"/>
          <p:cNvSpPr/>
          <p:nvPr/>
        </p:nvSpPr>
        <p:spPr>
          <a:xfrm>
            <a:off x="4175393" y="1652530"/>
            <a:ext cx="2842352" cy="914400"/>
          </a:xfrm>
          <a:prstGeom prst="rect">
            <a:avLst/>
          </a:prstGeom>
          <a:solidFill>
            <a:srgbClr val="BCCFE8">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kstSylinder 4"/>
          <p:cNvSpPr txBox="1"/>
          <p:nvPr/>
        </p:nvSpPr>
        <p:spPr>
          <a:xfrm>
            <a:off x="4175393" y="1864494"/>
            <a:ext cx="27542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white"/>
                </a:solidFill>
                <a:effectLst/>
                <a:uLnTx/>
                <a:uFillTx/>
                <a:latin typeface="Calibri"/>
                <a:ea typeface="+mn-ea"/>
                <a:cs typeface="+mn-cs"/>
              </a:rPr>
              <a:t>    </a:t>
            </a:r>
            <a:r>
              <a:rPr kumimoji="0" lang="nb-NO" sz="2400" b="1" i="0" u="none" strike="noStrike" kern="1200" cap="none" spc="0" normalizeH="0" baseline="0" noProof="0">
                <a:ln>
                  <a:noFill/>
                </a:ln>
                <a:solidFill>
                  <a:prstClr val="black"/>
                </a:solidFill>
                <a:effectLst/>
                <a:uLnTx/>
                <a:uFillTx/>
                <a:latin typeface="Calibri"/>
                <a:ea typeface="+mn-ea"/>
                <a:cs typeface="+mn-cs"/>
              </a:rPr>
              <a:t>Kommunestyret</a:t>
            </a:r>
          </a:p>
        </p:txBody>
      </p:sp>
      <p:sp>
        <p:nvSpPr>
          <p:cNvPr id="6" name="Rektangel 5"/>
          <p:cNvSpPr/>
          <p:nvPr/>
        </p:nvSpPr>
        <p:spPr>
          <a:xfrm>
            <a:off x="3668616" y="3451167"/>
            <a:ext cx="3767769" cy="914400"/>
          </a:xfrm>
          <a:prstGeom prst="rect">
            <a:avLst/>
          </a:prstGeom>
          <a:solidFill>
            <a:srgbClr val="008CD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Sylinder 6"/>
          <p:cNvSpPr txBox="1"/>
          <p:nvPr/>
        </p:nvSpPr>
        <p:spPr>
          <a:xfrm>
            <a:off x="3811836" y="3710064"/>
            <a:ext cx="336014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a:ea typeface="+mn-ea"/>
                <a:cs typeface="+mn-cs"/>
              </a:rPr>
              <a:t>Delegeringsreglementet</a:t>
            </a:r>
          </a:p>
        </p:txBody>
      </p:sp>
      <p:sp>
        <p:nvSpPr>
          <p:cNvPr id="8" name="Rektangel 7"/>
          <p:cNvSpPr/>
          <p:nvPr/>
        </p:nvSpPr>
        <p:spPr>
          <a:xfrm>
            <a:off x="4114800" y="5228722"/>
            <a:ext cx="2963538" cy="104298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p:cNvSpPr txBox="1"/>
          <p:nvPr/>
        </p:nvSpPr>
        <p:spPr>
          <a:xfrm>
            <a:off x="4190896" y="5348380"/>
            <a:ext cx="275421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white">
                    <a:lumMod val="75000"/>
                  </a:prstClr>
                </a:solidFill>
                <a:effectLst/>
                <a:uLnTx/>
                <a:uFillTx/>
                <a:latin typeface="Calibri"/>
                <a:ea typeface="+mn-ea"/>
                <a:cs typeface="+mn-cs"/>
              </a:rPr>
              <a:t>Folkevalgte organer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lumMod val="75000"/>
                  </a:prstClr>
                </a:solidFill>
                <a:effectLst/>
                <a:uLnTx/>
                <a:uFillTx/>
                <a:latin typeface="Calibri"/>
                <a:ea typeface="+mn-ea"/>
                <a:cs typeface="+mn-cs"/>
              </a:rPr>
              <a:t>Prinsipielle saker</a:t>
            </a:r>
          </a:p>
        </p:txBody>
      </p:sp>
      <p:sp>
        <p:nvSpPr>
          <p:cNvPr id="10" name="Pil ned 9"/>
          <p:cNvSpPr/>
          <p:nvPr/>
        </p:nvSpPr>
        <p:spPr>
          <a:xfrm>
            <a:off x="5475423" y="2706250"/>
            <a:ext cx="308282" cy="619832"/>
          </a:xfrm>
          <a:prstGeom prst="downArrow">
            <a:avLst/>
          </a:prstGeom>
          <a:solidFill>
            <a:srgbClr val="008C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ktangel 28"/>
          <p:cNvSpPr/>
          <p:nvPr/>
        </p:nvSpPr>
        <p:spPr>
          <a:xfrm>
            <a:off x="605900" y="5228722"/>
            <a:ext cx="2695460" cy="104298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kstSylinder 29"/>
          <p:cNvSpPr txBox="1"/>
          <p:nvPr/>
        </p:nvSpPr>
        <p:spPr>
          <a:xfrm>
            <a:off x="677364" y="5256046"/>
            <a:ext cx="246376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white">
                    <a:lumMod val="75000"/>
                  </a:prstClr>
                </a:solidFill>
                <a:effectLst/>
                <a:uLnTx/>
                <a:uFillTx/>
                <a:latin typeface="Calibri"/>
                <a:ea typeface="+mn-ea"/>
                <a:cs typeface="+mn-cs"/>
              </a:rPr>
              <a:t>Ordføreren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lumMod val="75000"/>
                  </a:prstClr>
                </a:solidFill>
                <a:effectLst/>
                <a:uLnTx/>
                <a:uFillTx/>
                <a:latin typeface="Calibri"/>
                <a:ea typeface="+mn-ea"/>
                <a:cs typeface="+mn-cs"/>
              </a:rPr>
              <a:t>Ikke prinsipielle saker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lumMod val="75000"/>
                  </a:prstClr>
                </a:solidFill>
                <a:effectLst/>
                <a:uLnTx/>
                <a:uFillTx/>
                <a:latin typeface="Calibri"/>
                <a:ea typeface="+mn-ea"/>
                <a:cs typeface="+mn-cs"/>
              </a:rPr>
              <a:t>Hastesaker</a:t>
            </a:r>
          </a:p>
        </p:txBody>
      </p:sp>
      <p:sp>
        <p:nvSpPr>
          <p:cNvPr id="31" name="Rektangel 30"/>
          <p:cNvSpPr/>
          <p:nvPr/>
        </p:nvSpPr>
        <p:spPr>
          <a:xfrm>
            <a:off x="8058812" y="5214469"/>
            <a:ext cx="2787267" cy="1057241"/>
          </a:xfrm>
          <a:prstGeom prst="rect">
            <a:avLst/>
          </a:prstGeom>
          <a:solidFill>
            <a:srgbClr val="BCCFE8">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kstSylinder 31"/>
          <p:cNvSpPr txBox="1"/>
          <p:nvPr/>
        </p:nvSpPr>
        <p:spPr>
          <a:xfrm>
            <a:off x="8260333" y="5242727"/>
            <a:ext cx="252518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Calibri"/>
                <a:ea typeface="+mn-ea"/>
                <a:cs typeface="+mn-cs"/>
              </a:rPr>
              <a:t>Kommunedirektøren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a:ea typeface="+mn-ea"/>
                <a:cs typeface="+mn-cs"/>
              </a:rPr>
              <a:t>Ikke prinsipielle saker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37" name="Rektangel 36"/>
          <p:cNvSpPr/>
          <p:nvPr/>
        </p:nvSpPr>
        <p:spPr>
          <a:xfrm>
            <a:off x="7612656" y="3031081"/>
            <a:ext cx="3172857" cy="87728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kstSylinder 37"/>
          <p:cNvSpPr txBox="1"/>
          <p:nvPr/>
        </p:nvSpPr>
        <p:spPr>
          <a:xfrm>
            <a:off x="7945505" y="3170597"/>
            <a:ext cx="262862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white">
                    <a:lumMod val="75000"/>
                  </a:prstClr>
                </a:solidFill>
                <a:effectLst/>
                <a:uLnTx/>
                <a:uFillTx/>
                <a:latin typeface="Calibri"/>
                <a:ea typeface="+mn-ea"/>
                <a:cs typeface="+mn-cs"/>
              </a:rPr>
              <a:t>Andre rettssubjekter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lumMod val="75000"/>
                  </a:prstClr>
                </a:solidFill>
                <a:effectLst/>
                <a:uLnTx/>
                <a:uFillTx/>
                <a:latin typeface="Calibri"/>
                <a:ea typeface="+mn-ea"/>
                <a:cs typeface="+mn-cs"/>
              </a:rPr>
              <a:t>Lovpålagte oppgaver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lumMod val="75000"/>
                </a:prstClr>
              </a:solidFill>
              <a:effectLst/>
              <a:uLnTx/>
              <a:uFillTx/>
              <a:latin typeface="Calibri"/>
              <a:ea typeface="+mn-ea"/>
              <a:cs typeface="+mn-cs"/>
            </a:endParaRPr>
          </a:p>
        </p:txBody>
      </p:sp>
      <p:cxnSp>
        <p:nvCxnSpPr>
          <p:cNvPr id="35" name="Rett linje 34">
            <a:extLst>
              <a:ext uri="{FF2B5EF4-FFF2-40B4-BE49-F238E27FC236}">
                <a16:creationId xmlns:a16="http://schemas.microsoft.com/office/drawing/2014/main" id="{404368B2-B811-324E-84F3-C8F6490B12E6}"/>
              </a:ext>
            </a:extLst>
          </p:cNvPr>
          <p:cNvCxnSpPr>
            <a:cxnSpLocks/>
          </p:cNvCxnSpPr>
          <p:nvPr/>
        </p:nvCxnSpPr>
        <p:spPr>
          <a:xfrm flipV="1">
            <a:off x="1891214" y="4749252"/>
            <a:ext cx="1771" cy="472281"/>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36" name="Rett linje 35">
            <a:extLst>
              <a:ext uri="{FF2B5EF4-FFF2-40B4-BE49-F238E27FC236}">
                <a16:creationId xmlns:a16="http://schemas.microsoft.com/office/drawing/2014/main" id="{404368B2-B811-324E-84F3-C8F6490B12E6}"/>
              </a:ext>
            </a:extLst>
          </p:cNvPr>
          <p:cNvCxnSpPr>
            <a:cxnSpLocks/>
          </p:cNvCxnSpPr>
          <p:nvPr/>
        </p:nvCxnSpPr>
        <p:spPr>
          <a:xfrm flipV="1">
            <a:off x="9505212" y="4742206"/>
            <a:ext cx="1771" cy="500521"/>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39" name="Rett linje 38">
            <a:extLst>
              <a:ext uri="{FF2B5EF4-FFF2-40B4-BE49-F238E27FC236}">
                <a16:creationId xmlns:a16="http://schemas.microsoft.com/office/drawing/2014/main" id="{404368B2-B811-324E-84F3-C8F6490B12E6}"/>
              </a:ext>
            </a:extLst>
          </p:cNvPr>
          <p:cNvCxnSpPr>
            <a:cxnSpLocks/>
          </p:cNvCxnSpPr>
          <p:nvPr/>
        </p:nvCxnSpPr>
        <p:spPr>
          <a:xfrm>
            <a:off x="1856538" y="4742206"/>
            <a:ext cx="7650445" cy="14093"/>
          </a:xfrm>
          <a:prstGeom prst="line">
            <a:avLst/>
          </a:prstGeom>
          <a:ln w="317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190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1" y="1105973"/>
            <a:ext cx="9297314" cy="879193"/>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a:ln>
                  <a:noFill/>
                </a:ln>
                <a:solidFill>
                  <a:prstClr val="white"/>
                </a:solidFill>
                <a:effectLst/>
                <a:uLnTx/>
                <a:uFillTx/>
                <a:latin typeface="Calibri"/>
                <a:ea typeface="+mj-ea"/>
                <a:cs typeface="+mj-cs"/>
              </a:rPr>
              <a:t>Refleksjonsoppgave: samspillet</a:t>
            </a:r>
            <a:endParaRPr kumimoji="0" lang="nb-NO" sz="2800" b="0" i="0" u="none" strike="noStrike" kern="1200" cap="none" spc="0" normalizeH="0" baseline="0" noProof="0">
              <a:ln>
                <a:noFill/>
              </a:ln>
              <a:solidFill>
                <a:prstClr val="white"/>
              </a:solidFill>
              <a:effectLst/>
              <a:uLnTx/>
              <a:uFillTx/>
              <a:latin typeface="Calibri"/>
              <a:ea typeface="+mj-ea"/>
              <a:cs typeface="+mj-cs"/>
            </a:endParaRP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8421611"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a:ln>
                  <a:noFill/>
                </a:ln>
                <a:solidFill>
                  <a:prstClr val="white"/>
                </a:solidFill>
                <a:effectLst/>
                <a:uLnTx/>
                <a:uFillTx/>
                <a:latin typeface="Calibri"/>
                <a:ea typeface="+mn-ea"/>
                <a:cs typeface="Calibri"/>
              </a:rPr>
              <a:t>Gå inn på </a:t>
            </a:r>
            <a:r>
              <a:rPr lang="nb-NO" sz="3200" err="1">
                <a:solidFill>
                  <a:prstClr val="white"/>
                </a:solidFill>
                <a:latin typeface="Calibri"/>
                <a:cs typeface="Calibri"/>
                <a:hlinkClick r:id="rId3"/>
              </a:rPr>
              <a:t>www</a:t>
            </a:r>
            <a:r>
              <a:rPr lang="nb-NO" sz="3200">
                <a:solidFill>
                  <a:prstClr val="white"/>
                </a:solidFill>
                <a:latin typeface="Calibri"/>
                <a:cs typeface="Calibri"/>
                <a:hlinkClick r:id="rId3"/>
              </a:rPr>
              <a:t>.</a:t>
            </a:r>
            <a:r>
              <a:rPr kumimoji="0" lang="nb-NO" sz="3200" b="0" i="0" u="none" strike="noStrike" kern="1200" cap="none" spc="0" normalizeH="0" baseline="0" noProof="0">
                <a:ln>
                  <a:noFill/>
                </a:ln>
                <a:solidFill>
                  <a:schemeClr val="bg1"/>
                </a:solidFill>
                <a:effectLst/>
                <a:uLnTx/>
                <a:uFillTx/>
                <a:latin typeface="Calibri"/>
                <a:cs typeface="Calibri"/>
                <a:hlinkClick r:id="rId3"/>
              </a:rPr>
              <a:t>menti.com</a:t>
            </a:r>
            <a:r>
              <a:rPr kumimoji="0" lang="nb-NO" sz="3200" b="0" i="0" u="none" strike="noStrike" kern="1200" cap="none" spc="0" normalizeH="0" baseline="0" noProof="0">
                <a:ln>
                  <a:noFill/>
                </a:ln>
                <a:solidFill>
                  <a:schemeClr val="bg1"/>
                </a:solidFill>
                <a:effectLst/>
                <a:uLnTx/>
                <a:uFillTx/>
                <a:latin typeface="Calibri"/>
                <a:ea typeface="+mn-ea"/>
                <a:cs typeface="Calibri"/>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nb-NO" sz="3200">
              <a:solidFill>
                <a:prstClr val="white"/>
              </a:solidFill>
              <a:latin typeface="Calibri"/>
              <a:cs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a:ln>
                  <a:noFill/>
                </a:ln>
                <a:solidFill>
                  <a:prstClr val="white"/>
                </a:solidFill>
                <a:effectLst/>
                <a:uLnTx/>
                <a:uFillTx/>
                <a:latin typeface="Calibri"/>
                <a:ea typeface="+mn-ea"/>
                <a:cs typeface="Calibri"/>
              </a:rPr>
              <a:t>Politikere: tast inn koden 75 30</a:t>
            </a:r>
            <a:r>
              <a:rPr kumimoji="0" lang="nb-NO" sz="3200" b="0" i="0" u="none" strike="noStrike" kern="1200" cap="none" spc="0" normalizeH="0" noProof="0">
                <a:ln>
                  <a:noFill/>
                </a:ln>
                <a:solidFill>
                  <a:prstClr val="white"/>
                </a:solidFill>
                <a:effectLst/>
                <a:uLnTx/>
                <a:uFillTx/>
                <a:latin typeface="Calibri"/>
                <a:ea typeface="+mn-ea"/>
                <a:cs typeface="Calibri"/>
              </a:rPr>
              <a:t> 26 25</a:t>
            </a:r>
            <a:endParaRPr kumimoji="0" lang="nb-NO" sz="32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nb-NO" sz="3200">
              <a:solidFill>
                <a:prstClr val="white"/>
              </a:solidFill>
              <a:latin typeface="Calibri"/>
              <a:cs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a:ln>
                  <a:noFill/>
                </a:ln>
                <a:solidFill>
                  <a:prstClr val="white"/>
                </a:solidFill>
                <a:effectLst/>
                <a:uLnTx/>
                <a:uFillTx/>
                <a:latin typeface="Calibri"/>
                <a:ea typeface="+mn-ea"/>
                <a:cs typeface="Calibri"/>
              </a:rPr>
              <a:t>Administrasjon: tast inn koden 71 15 32 40</a:t>
            </a: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a:off x="2567233" y="1890431"/>
            <a:ext cx="644894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2881" y="1040328"/>
            <a:ext cx="944838" cy="944838"/>
          </a:xfrm>
          <a:prstGeom prst="rect">
            <a:avLst/>
          </a:prstGeom>
        </p:spPr>
      </p:pic>
    </p:spTree>
    <p:extLst>
      <p:ext uri="{BB962C8B-B14F-4D97-AF65-F5344CB8AC3E}">
        <p14:creationId xmlns:p14="http://schemas.microsoft.com/office/powerpoint/2010/main" val="391322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67743B-39CF-4EB1-9602-5388EDCB831B}"/>
              </a:ext>
            </a:extLst>
          </p:cNvPr>
          <p:cNvSpPr>
            <a:spLocks noGrp="1"/>
          </p:cNvSpPr>
          <p:nvPr>
            <p:ph type="title"/>
          </p:nvPr>
        </p:nvSpPr>
        <p:spPr/>
        <p:txBody>
          <a:bodyPr/>
          <a:lstStyle/>
          <a:p>
            <a:r>
              <a:rPr lang="nb-NO"/>
              <a:t>Resultater fra Menti</a:t>
            </a:r>
          </a:p>
        </p:txBody>
      </p:sp>
      <p:sp>
        <p:nvSpPr>
          <p:cNvPr id="3" name="Plassholder for innhold 2">
            <a:extLst>
              <a:ext uri="{FF2B5EF4-FFF2-40B4-BE49-F238E27FC236}">
                <a16:creationId xmlns:a16="http://schemas.microsoft.com/office/drawing/2014/main" id="{32751878-8549-48F5-9182-B3D09CAA23D8}"/>
              </a:ext>
            </a:extLst>
          </p:cNvPr>
          <p:cNvSpPr>
            <a:spLocks noGrp="1"/>
          </p:cNvSpPr>
          <p:nvPr>
            <p:ph sz="quarter" idx="10"/>
          </p:nvPr>
        </p:nvSpPr>
        <p:spPr/>
        <p:txBody>
          <a:bodyPr/>
          <a:lstStyle/>
          <a:p>
            <a:endParaRPr lang="nb-NO"/>
          </a:p>
        </p:txBody>
      </p:sp>
    </p:spTree>
    <p:extLst>
      <p:ext uri="{BB962C8B-B14F-4D97-AF65-F5344CB8AC3E}">
        <p14:creationId xmlns:p14="http://schemas.microsoft.com/office/powerpoint/2010/main" val="209031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1" y="1105973"/>
            <a:ext cx="9297314" cy="879193"/>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a:ln>
                  <a:noFill/>
                </a:ln>
                <a:solidFill>
                  <a:prstClr val="white"/>
                </a:solidFill>
                <a:effectLst/>
                <a:uLnTx/>
                <a:uFillTx/>
                <a:latin typeface="Calibri"/>
                <a:ea typeface="+mj-ea"/>
                <a:cs typeface="+mj-cs"/>
              </a:rPr>
              <a:t>Refleksjonsoppgave</a:t>
            </a:r>
            <a:endParaRPr kumimoji="0" lang="nb-NO" sz="2800" b="0" i="0" u="none" strike="noStrike" kern="1200" cap="none" spc="0" normalizeH="0" baseline="0" noProof="0">
              <a:ln>
                <a:noFill/>
              </a:ln>
              <a:solidFill>
                <a:prstClr val="white"/>
              </a:solidFill>
              <a:effectLst/>
              <a:uLnTx/>
              <a:uFillTx/>
              <a:latin typeface="Calibri"/>
              <a:ea typeface="+mj-ea"/>
              <a:cs typeface="+mj-cs"/>
            </a:endParaRP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8421611"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a:ln>
                  <a:noFill/>
                </a:ln>
                <a:solidFill>
                  <a:prstClr val="white"/>
                </a:solidFill>
                <a:effectLst/>
                <a:uLnTx/>
                <a:uFillTx/>
                <a:latin typeface="Calibri"/>
                <a:ea typeface="+mn-ea"/>
                <a:cs typeface="Calibri"/>
              </a:rPr>
              <a:t>Nevn ett eksempel på når samhandlingen mellom politisk og administrativt nivå fungerte bra.</a:t>
            </a: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flipV="1">
            <a:off x="2567232" y="1890431"/>
            <a:ext cx="1218286" cy="937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2881" y="1040328"/>
            <a:ext cx="944838" cy="944838"/>
          </a:xfrm>
          <a:prstGeom prst="rect">
            <a:avLst/>
          </a:prstGeom>
        </p:spPr>
      </p:pic>
    </p:spTree>
    <p:extLst>
      <p:ext uri="{BB962C8B-B14F-4D97-AF65-F5344CB8AC3E}">
        <p14:creationId xmlns:p14="http://schemas.microsoft.com/office/powerpoint/2010/main" val="32021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Hva er et godt samspill mellom de folkevalgte og kommunedirektøren?</a:t>
            </a:r>
            <a:br>
              <a:rPr lang="nb-NO"/>
            </a:br>
            <a:br>
              <a:rPr lang="nb-NO"/>
            </a:br>
            <a:r>
              <a:rPr lang="nb-NO"/>
              <a:t>Når fungerer det godt?</a:t>
            </a:r>
            <a:br>
              <a:rPr lang="nb-NO"/>
            </a:br>
            <a:r>
              <a:rPr lang="nb-NO"/>
              <a:t>Hva utfordrer samspillet?</a:t>
            </a:r>
            <a:br>
              <a:rPr lang="nb-NO"/>
            </a:br>
            <a:br>
              <a:rPr lang="nb-NO"/>
            </a:br>
            <a:br>
              <a:rPr lang="nb-NO"/>
            </a:br>
            <a:endParaRPr lang="nb-NO"/>
          </a:p>
        </p:txBody>
      </p:sp>
    </p:spTree>
    <p:extLst>
      <p:ext uri="{BB962C8B-B14F-4D97-AF65-F5344CB8AC3E}">
        <p14:creationId xmlns:p14="http://schemas.microsoft.com/office/powerpoint/2010/main" val="316849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731276"/>
            <a:ext cx="10972800" cy="1143000"/>
          </a:xfrm>
        </p:spPr>
        <p:txBody>
          <a:bodyPr anchor="ctr">
            <a:normAutofit/>
          </a:bodyPr>
          <a:lstStyle/>
          <a:p>
            <a:pPr eaLnBrk="1" hangingPunct="1"/>
            <a:r>
              <a:rPr lang="nb-NO"/>
              <a:t>Hva er egentlig kommunepolitikk?</a:t>
            </a:r>
          </a:p>
        </p:txBody>
      </p:sp>
      <p:sp>
        <p:nvSpPr>
          <p:cNvPr id="162819" name="Rectangle 3"/>
          <p:cNvSpPr>
            <a:spLocks noGrp="1" noChangeArrowheads="1"/>
          </p:cNvSpPr>
          <p:nvPr>
            <p:ph sz="half" idx="1"/>
          </p:nvPr>
        </p:nvSpPr>
        <p:spPr>
          <a:xfrm>
            <a:off x="609600" y="1967113"/>
            <a:ext cx="5384800" cy="3688336"/>
          </a:xfrm>
        </p:spPr>
        <p:txBody>
          <a:bodyPr>
            <a:normAutofit/>
          </a:bodyPr>
          <a:lstStyle/>
          <a:p>
            <a:pPr eaLnBrk="1" hangingPunct="1">
              <a:lnSpc>
                <a:spcPct val="90000"/>
              </a:lnSpc>
            </a:pPr>
            <a:r>
              <a:rPr lang="nb-NO" sz="1900"/>
              <a:t>Ta stilling til kommunedirektørens forslag?</a:t>
            </a:r>
          </a:p>
          <a:p>
            <a:pPr eaLnBrk="1" hangingPunct="1">
              <a:lnSpc>
                <a:spcPct val="90000"/>
              </a:lnSpc>
            </a:pPr>
            <a:r>
              <a:rPr lang="nb-NO" sz="1900"/>
              <a:t>Holde orden på administrasjonen?</a:t>
            </a:r>
          </a:p>
          <a:p>
            <a:pPr eaLnBrk="1" hangingPunct="1">
              <a:lnSpc>
                <a:spcPct val="90000"/>
              </a:lnSpc>
            </a:pPr>
            <a:r>
              <a:rPr lang="nb-NO" sz="1900"/>
              <a:t>Gjennomføre nasjonale føringer?</a:t>
            </a:r>
          </a:p>
          <a:p>
            <a:pPr eaLnBrk="1" hangingPunct="1">
              <a:lnSpc>
                <a:spcPct val="90000"/>
              </a:lnSpc>
            </a:pPr>
            <a:r>
              <a:rPr lang="nb-NO" sz="1900"/>
              <a:t>Drive sentralt bestemt partipolitikk?</a:t>
            </a:r>
          </a:p>
          <a:p>
            <a:pPr eaLnBrk="1" hangingPunct="1">
              <a:lnSpc>
                <a:spcPct val="90000"/>
              </a:lnSpc>
            </a:pPr>
            <a:r>
              <a:rPr lang="nb-NO" sz="1900"/>
              <a:t>Gjøre det folket vil at jeg skal gjøre?</a:t>
            </a:r>
          </a:p>
          <a:p>
            <a:pPr eaLnBrk="1" hangingPunct="1">
              <a:lnSpc>
                <a:spcPct val="90000"/>
              </a:lnSpc>
            </a:pPr>
            <a:r>
              <a:rPr lang="nb-NO" sz="1900"/>
              <a:t>Drive tjenesteproduksjon/tjenesteyting?</a:t>
            </a:r>
          </a:p>
          <a:p>
            <a:pPr eaLnBrk="1" hangingPunct="1">
              <a:lnSpc>
                <a:spcPct val="90000"/>
              </a:lnSpc>
            </a:pPr>
            <a:r>
              <a:rPr lang="nb-NO" sz="1900"/>
              <a:t>Utvikle lokalsamfunnet?</a:t>
            </a:r>
          </a:p>
          <a:p>
            <a:pPr eaLnBrk="1" hangingPunct="1">
              <a:lnSpc>
                <a:spcPct val="90000"/>
              </a:lnSpc>
            </a:pPr>
            <a:r>
              <a:rPr lang="nb-NO" sz="1900"/>
              <a:t>Delta i prosesser?</a:t>
            </a:r>
          </a:p>
          <a:p>
            <a:pPr eaLnBrk="1" hangingPunct="1">
              <a:lnSpc>
                <a:spcPct val="90000"/>
              </a:lnSpc>
            </a:pPr>
            <a:r>
              <a:rPr lang="nb-NO" sz="1900"/>
              <a:t>Skape og vedlikeholde nettverk?</a:t>
            </a:r>
          </a:p>
          <a:p>
            <a:pPr eaLnBrk="1" hangingPunct="1">
              <a:lnSpc>
                <a:spcPct val="90000"/>
              </a:lnSpc>
            </a:pPr>
            <a:r>
              <a:rPr lang="nb-NO" sz="1900"/>
              <a:t>Utøve lokalpolitisk skjønn?</a:t>
            </a:r>
          </a:p>
          <a:p>
            <a:pPr eaLnBrk="1" hangingPunct="1">
              <a:lnSpc>
                <a:spcPct val="90000"/>
              </a:lnSpc>
            </a:pPr>
            <a:r>
              <a:rPr lang="nb-NO" sz="1900"/>
              <a:t>??</a:t>
            </a:r>
          </a:p>
        </p:txBody>
      </p:sp>
      <p:pic>
        <p:nvPicPr>
          <p:cNvPr id="3" name="Bilde 2">
            <a:extLst>
              <a:ext uri="{FF2B5EF4-FFF2-40B4-BE49-F238E27FC236}">
                <a16:creationId xmlns:a16="http://schemas.microsoft.com/office/drawing/2014/main" id="{DC4370FB-8DED-4876-853F-B213B3509959}"/>
              </a:ext>
            </a:extLst>
          </p:cNvPr>
          <p:cNvPicPr>
            <a:picLocks noChangeAspect="1"/>
          </p:cNvPicPr>
          <p:nvPr/>
        </p:nvPicPr>
        <p:blipFill rotWithShape="1">
          <a:blip r:embed="rId3"/>
          <a:srcRect l="2548"/>
          <a:stretch/>
        </p:blipFill>
        <p:spPr>
          <a:xfrm>
            <a:off x="6197600" y="1967113"/>
            <a:ext cx="5384800" cy="3688336"/>
          </a:xfrm>
          <a:prstGeom prst="rect">
            <a:avLst/>
          </a:prstGeom>
          <a:noFill/>
        </p:spPr>
      </p:pic>
      <p:sp>
        <p:nvSpPr>
          <p:cNvPr id="4" name="TekstSylinder 3">
            <a:extLst>
              <a:ext uri="{FF2B5EF4-FFF2-40B4-BE49-F238E27FC236}">
                <a16:creationId xmlns:a16="http://schemas.microsoft.com/office/drawing/2014/main" id="{6CD59A81-21B4-4F15-8C43-6840AB5DA395}"/>
              </a:ext>
            </a:extLst>
          </p:cNvPr>
          <p:cNvSpPr txBox="1"/>
          <p:nvPr/>
        </p:nvSpPr>
        <p:spPr>
          <a:xfrm>
            <a:off x="6197600" y="5655449"/>
            <a:ext cx="5384800" cy="261610"/>
          </a:xfrm>
          <a:prstGeom prst="rect">
            <a:avLst/>
          </a:prstGeom>
          <a:noFill/>
        </p:spPr>
        <p:txBody>
          <a:bodyPr wrap="square" rtlCol="0">
            <a:spAutoFit/>
          </a:bodyPr>
          <a:lstStyle/>
          <a:p>
            <a:pPr algn="r"/>
            <a:r>
              <a:rPr lang="nb-NO" sz="1100"/>
              <a:t>Foto: Scanpix</a:t>
            </a:r>
          </a:p>
        </p:txBody>
      </p:sp>
    </p:spTree>
    <p:extLst>
      <p:ext uri="{BB962C8B-B14F-4D97-AF65-F5344CB8AC3E}">
        <p14:creationId xmlns:p14="http://schemas.microsoft.com/office/powerpoint/2010/main" val="3373666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Tiltak for god samhandling</a:t>
            </a:r>
          </a:p>
        </p:txBody>
      </p:sp>
      <p:sp>
        <p:nvSpPr>
          <p:cNvPr id="4" name="Plassholder for innhold 3"/>
          <p:cNvSpPr>
            <a:spLocks noGrp="1"/>
          </p:cNvSpPr>
          <p:nvPr>
            <p:ph sz="half" idx="1"/>
          </p:nvPr>
        </p:nvSpPr>
        <p:spPr>
          <a:xfrm>
            <a:off x="609600" y="1967113"/>
            <a:ext cx="5905500" cy="3688336"/>
          </a:xfrm>
        </p:spPr>
        <p:txBody>
          <a:bodyPr>
            <a:noAutofit/>
          </a:bodyPr>
          <a:lstStyle/>
          <a:p>
            <a:r>
              <a:rPr lang="nb-NO"/>
              <a:t>Avklaring av roller og god rolleforståelse </a:t>
            </a:r>
          </a:p>
          <a:p>
            <a:r>
              <a:rPr lang="nb-NO"/>
              <a:t>Designe gode prosesser  - når skal folkevalgte involveres?</a:t>
            </a:r>
          </a:p>
          <a:p>
            <a:r>
              <a:rPr lang="nb-NO"/>
              <a:t>Politiske styringssignaler = tydelige vedtak i møte</a:t>
            </a:r>
          </a:p>
          <a:p>
            <a:r>
              <a:rPr lang="nb-NO"/>
              <a:t>Formelle arenaer for utveksling av informasjon</a:t>
            </a:r>
          </a:p>
          <a:p>
            <a:r>
              <a:rPr lang="nb-NO"/>
              <a:t>Gode nok rutiner for rapportering</a:t>
            </a:r>
          </a:p>
          <a:p>
            <a:r>
              <a:rPr lang="nb-NO"/>
              <a:t>Møteplasser for samtaler mellom de folkevalgte og administrasjonen</a:t>
            </a:r>
          </a:p>
          <a:p>
            <a:r>
              <a:rPr lang="nb-NO"/>
              <a:t>Formalisert informasjon fra administrasjonen, skriftlige rapporter</a:t>
            </a:r>
          </a:p>
          <a:p>
            <a:r>
              <a:rPr lang="nb-NO"/>
              <a:t>Samme informasjon til alle folkevalgte til samme tid</a:t>
            </a:r>
          </a:p>
          <a:p>
            <a:endParaRPr lang="nb-NO"/>
          </a:p>
        </p:txBody>
      </p:sp>
      <p:pic>
        <p:nvPicPr>
          <p:cNvPr id="3" name="Plassholder for innhold 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95247" y="1689860"/>
            <a:ext cx="4285129" cy="4286307"/>
          </a:xfrm>
        </p:spPr>
      </p:pic>
      <p:sp>
        <p:nvSpPr>
          <p:cNvPr id="9" name="TekstSylinder 8"/>
          <p:cNvSpPr txBox="1"/>
          <p:nvPr/>
        </p:nvSpPr>
        <p:spPr>
          <a:xfrm>
            <a:off x="6795247" y="6018349"/>
            <a:ext cx="12573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Foto: </a:t>
            </a:r>
            <a:r>
              <a:rPr kumimoji="0" lang="nb-NO" sz="800" b="0" i="0" u="none" strike="noStrike" kern="1200" cap="none" spc="0" normalizeH="0" baseline="0" noProof="0" err="1">
                <a:ln>
                  <a:noFill/>
                </a:ln>
                <a:solidFill>
                  <a:prstClr val="black"/>
                </a:solidFill>
                <a:effectLst/>
                <a:uLnTx/>
                <a:uFillTx/>
                <a:latin typeface="Calibri"/>
                <a:ea typeface="+mn-ea"/>
                <a:cs typeface="+mn-cs"/>
              </a:rPr>
              <a:t>ScanStockPhoto</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6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8ACB7D-606D-4F9C-8261-56F30E7A17E2}"/>
              </a:ext>
            </a:extLst>
          </p:cNvPr>
          <p:cNvSpPr>
            <a:spLocks noGrp="1"/>
          </p:cNvSpPr>
          <p:nvPr>
            <p:ph type="ctrTitle"/>
          </p:nvPr>
        </p:nvSpPr>
        <p:spPr/>
        <p:txBody>
          <a:bodyPr/>
          <a:lstStyle/>
          <a:p>
            <a:r>
              <a:rPr lang="nb-NO"/>
              <a:t>Arbeidsgiverrollen</a:t>
            </a:r>
          </a:p>
        </p:txBody>
      </p:sp>
    </p:spTree>
    <p:extLst>
      <p:ext uri="{BB962C8B-B14F-4D97-AF65-F5344CB8AC3E}">
        <p14:creationId xmlns:p14="http://schemas.microsoft.com/office/powerpoint/2010/main" val="292446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Kommunesektoren – største offentlige arbeidsgiverområde</a:t>
            </a:r>
          </a:p>
        </p:txBody>
      </p:sp>
      <p:sp>
        <p:nvSpPr>
          <p:cNvPr id="3" name="Plassholder for innhold 2"/>
          <p:cNvSpPr>
            <a:spLocks noGrp="1"/>
          </p:cNvSpPr>
          <p:nvPr>
            <p:ph sz="half" idx="1"/>
          </p:nvPr>
        </p:nvSpPr>
        <p:spPr>
          <a:xfrm>
            <a:off x="609600" y="1967113"/>
            <a:ext cx="5384800" cy="4276032"/>
          </a:xfrm>
        </p:spPr>
        <p:txBody>
          <a:bodyPr>
            <a:normAutofit fontScale="92500" lnSpcReduction="10000"/>
          </a:bodyPr>
          <a:lstStyle/>
          <a:p>
            <a:pPr lvl="0"/>
            <a:r>
              <a:rPr lang="nb-NO">
                <a:solidFill>
                  <a:srgbClr val="001046"/>
                </a:solidFill>
              </a:rPr>
              <a:t>Arbeidskrafts- og kompetanseintensiv virksomhet </a:t>
            </a:r>
          </a:p>
          <a:p>
            <a:pPr lvl="1"/>
            <a:r>
              <a:rPr lang="nb-NO">
                <a:solidFill>
                  <a:srgbClr val="001046"/>
                </a:solidFill>
              </a:rPr>
              <a:t>drøye 438.200 ansatte i kommunene, 352.200 årsverk</a:t>
            </a:r>
          </a:p>
          <a:p>
            <a:pPr lvl="1"/>
            <a:r>
              <a:rPr lang="nb-NO">
                <a:solidFill>
                  <a:srgbClr val="001046"/>
                </a:solidFill>
              </a:rPr>
              <a:t>drøye 41.800 ansatte i fylkeskommunene, 37.400 årsverk</a:t>
            </a:r>
          </a:p>
          <a:p>
            <a:pPr lvl="1"/>
            <a:r>
              <a:rPr lang="nb-NO">
                <a:solidFill>
                  <a:srgbClr val="001046"/>
                </a:solidFill>
              </a:rPr>
              <a:t>flertallet har høyere utdanning, mange med fagbrev  </a:t>
            </a:r>
          </a:p>
          <a:p>
            <a:pPr lvl="0">
              <a:spcBef>
                <a:spcPts val="2400"/>
              </a:spcBef>
            </a:pPr>
            <a:r>
              <a:rPr lang="nb-NO">
                <a:solidFill>
                  <a:srgbClr val="001046"/>
                </a:solidFill>
              </a:rPr>
              <a:t>Noen arbeidsgiverutfordringer </a:t>
            </a:r>
          </a:p>
          <a:p>
            <a:pPr lvl="1"/>
            <a:r>
              <a:rPr lang="nb-NO">
                <a:solidFill>
                  <a:srgbClr val="001046"/>
                </a:solidFill>
              </a:rPr>
              <a:t>rekruttere og utvikle nødvendig kompetanse </a:t>
            </a:r>
          </a:p>
          <a:p>
            <a:pPr lvl="1"/>
            <a:r>
              <a:rPr lang="nb-NO">
                <a:solidFill>
                  <a:srgbClr val="001046"/>
                </a:solidFill>
              </a:rPr>
              <a:t>deltid, sykefravær, evne til innovasjon og nyskaping </a:t>
            </a:r>
          </a:p>
          <a:p>
            <a:pPr lvl="0">
              <a:spcBef>
                <a:spcPts val="2400"/>
              </a:spcBef>
            </a:pPr>
            <a:r>
              <a:rPr lang="nb-NO">
                <a:solidFill>
                  <a:srgbClr val="001046"/>
                </a:solidFill>
              </a:rPr>
              <a:t>Styrke omdømme som attraktive arbeidsgivere </a:t>
            </a:r>
          </a:p>
          <a:p>
            <a:pPr lvl="0"/>
            <a:endParaRPr lang="nb-NO" sz="1600">
              <a:solidFill>
                <a:srgbClr val="001046"/>
              </a:solidFill>
            </a:endParaRPr>
          </a:p>
          <a:p>
            <a:endParaRPr lang="nb-NO">
              <a:solidFill>
                <a:srgbClr val="001046"/>
              </a:solidFill>
            </a:endParaRPr>
          </a:p>
        </p:txBody>
      </p:sp>
      <p:graphicFrame>
        <p:nvGraphicFramePr>
          <p:cNvPr id="7" name="Plassholder for innhold 6">
            <a:extLst>
              <a:ext uri="{FF2B5EF4-FFF2-40B4-BE49-F238E27FC236}">
                <a16:creationId xmlns:a16="http://schemas.microsoft.com/office/drawing/2014/main" id="{5841935F-C96D-41F9-963F-D562B10E7DB0}"/>
              </a:ext>
            </a:extLst>
          </p:cNvPr>
          <p:cNvGraphicFramePr>
            <a:graphicFrameLocks noGrp="1"/>
          </p:cNvGraphicFramePr>
          <p:nvPr>
            <p:ph sz="half" idx="2"/>
          </p:nvPr>
        </p:nvGraphicFramePr>
        <p:xfrm>
          <a:off x="6197600" y="1966913"/>
          <a:ext cx="5384800" cy="3687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792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Medbestemmelse etter Hovedavtalen - to grunnleggende prinsipper</a:t>
            </a:r>
          </a:p>
        </p:txBody>
      </p:sp>
      <p:graphicFrame>
        <p:nvGraphicFramePr>
          <p:cNvPr id="8" name="Plassholder for innhold 7"/>
          <p:cNvGraphicFramePr>
            <a:graphicFrameLocks noGrp="1"/>
          </p:cNvGraphicFramePr>
          <p:nvPr>
            <p:ph idx="4294967295"/>
          </p:nvPr>
        </p:nvGraphicFramePr>
        <p:xfrm>
          <a:off x="2778348" y="1837258"/>
          <a:ext cx="6491288" cy="431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p:cNvSpPr txBox="1"/>
          <p:nvPr/>
        </p:nvSpPr>
        <p:spPr>
          <a:xfrm>
            <a:off x="8083566" y="3068960"/>
            <a:ext cx="274664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Innenfor rammen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av det lokalpolitiske demokratiet</a:t>
            </a:r>
          </a:p>
        </p:txBody>
      </p:sp>
      <p:sp>
        <p:nvSpPr>
          <p:cNvPr id="5" name="Trekant 4"/>
          <p:cNvSpPr/>
          <p:nvPr/>
        </p:nvSpPr>
        <p:spPr>
          <a:xfrm>
            <a:off x="2423592" y="1572740"/>
            <a:ext cx="7200800" cy="4752528"/>
          </a:xfrm>
          <a:prstGeom prst="triangle">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9269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D31D76-5257-47ED-97E7-3788DAC4DAB0}"/>
              </a:ext>
            </a:extLst>
          </p:cNvPr>
          <p:cNvSpPr>
            <a:spLocks noGrp="1"/>
          </p:cNvSpPr>
          <p:nvPr>
            <p:ph type="title"/>
          </p:nvPr>
        </p:nvSpPr>
        <p:spPr>
          <a:xfrm>
            <a:off x="609600" y="327431"/>
            <a:ext cx="10972800" cy="1132114"/>
          </a:xfrm>
        </p:spPr>
        <p:txBody>
          <a:bodyPr>
            <a:normAutofit/>
          </a:bodyPr>
          <a:lstStyle/>
          <a:p>
            <a:pPr algn="ctr"/>
            <a:r>
              <a:rPr lang="nb-NO" sz="4000"/>
              <a:t>Arbeidsgiveransvaret</a:t>
            </a:r>
          </a:p>
        </p:txBody>
      </p:sp>
      <p:sp>
        <p:nvSpPr>
          <p:cNvPr id="6" name="TekstSylinder 5">
            <a:extLst>
              <a:ext uri="{FF2B5EF4-FFF2-40B4-BE49-F238E27FC236}">
                <a16:creationId xmlns:a16="http://schemas.microsoft.com/office/drawing/2014/main" id="{5606FCCD-11F8-4FD0-8DD7-5B4CD784B20B}"/>
              </a:ext>
            </a:extLst>
          </p:cNvPr>
          <p:cNvSpPr txBox="1"/>
          <p:nvPr/>
        </p:nvSpPr>
        <p:spPr>
          <a:xfrm>
            <a:off x="631623" y="5316582"/>
            <a:ext cx="429768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srgbClr val="001046"/>
                </a:solidFill>
                <a:effectLst/>
                <a:uLnTx/>
                <a:uFillTx/>
                <a:latin typeface="Calibri"/>
                <a:ea typeface="+mn-ea"/>
                <a:cs typeface="+mn-cs"/>
              </a:rPr>
              <a:t>Kommunestyret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1" u="none" strike="noStrike" kern="1200" cap="none" spc="0" normalizeH="0" baseline="0" noProof="0">
                <a:ln>
                  <a:noFill/>
                </a:ln>
                <a:solidFill>
                  <a:srgbClr val="001046"/>
                </a:solidFill>
                <a:effectLst/>
                <a:uLnTx/>
                <a:uFillTx/>
                <a:latin typeface="Calibri"/>
                <a:ea typeface="+mn-ea"/>
                <a:cs typeface="+mn-cs"/>
              </a:rPr>
              <a:t>Overordnet</a:t>
            </a:r>
          </a:p>
        </p:txBody>
      </p:sp>
      <p:sp>
        <p:nvSpPr>
          <p:cNvPr id="7" name="TekstSylinder 6">
            <a:extLst>
              <a:ext uri="{FF2B5EF4-FFF2-40B4-BE49-F238E27FC236}">
                <a16:creationId xmlns:a16="http://schemas.microsoft.com/office/drawing/2014/main" id="{CBF3AB6A-DD61-425E-B34A-6E1DF1EA54C6}"/>
              </a:ext>
            </a:extLst>
          </p:cNvPr>
          <p:cNvSpPr txBox="1"/>
          <p:nvPr/>
        </p:nvSpPr>
        <p:spPr>
          <a:xfrm>
            <a:off x="6851488" y="5316583"/>
            <a:ext cx="525126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srgbClr val="001046"/>
                </a:solidFill>
                <a:effectLst/>
                <a:uLnTx/>
                <a:uFillTx/>
                <a:latin typeface="Calibri"/>
                <a:ea typeface="+mn-ea"/>
                <a:cs typeface="+mn-cs"/>
              </a:rPr>
              <a:t>Kommunedirektøren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1" u="none" strike="noStrike" kern="1200" cap="none" spc="0" normalizeH="0" baseline="0" noProof="0">
                <a:ln>
                  <a:noFill/>
                </a:ln>
                <a:solidFill>
                  <a:srgbClr val="001046"/>
                </a:solidFill>
                <a:effectLst/>
                <a:uLnTx/>
                <a:uFillTx/>
                <a:latin typeface="Calibri"/>
                <a:ea typeface="+mn-ea"/>
                <a:cs typeface="+mn-cs"/>
              </a:rPr>
              <a:t>Løpende</a:t>
            </a:r>
          </a:p>
        </p:txBody>
      </p:sp>
      <p:pic>
        <p:nvPicPr>
          <p:cNvPr id="5" name="Bilde 4">
            <a:extLst>
              <a:ext uri="{FF2B5EF4-FFF2-40B4-BE49-F238E27FC236}">
                <a16:creationId xmlns:a16="http://schemas.microsoft.com/office/drawing/2014/main" id="{F88802E0-9040-4119-9112-39CD61A4D54D}"/>
              </a:ext>
            </a:extLst>
          </p:cNvPr>
          <p:cNvPicPr>
            <a:picLocks noChangeAspect="1"/>
          </p:cNvPicPr>
          <p:nvPr/>
        </p:nvPicPr>
        <p:blipFill>
          <a:blip r:embed="rId3"/>
          <a:stretch>
            <a:fillRect/>
          </a:stretch>
        </p:blipFill>
        <p:spPr>
          <a:xfrm>
            <a:off x="1081833" y="2473267"/>
            <a:ext cx="3638550" cy="1895475"/>
          </a:xfrm>
          <a:prstGeom prst="rect">
            <a:avLst/>
          </a:prstGeom>
        </p:spPr>
      </p:pic>
      <p:pic>
        <p:nvPicPr>
          <p:cNvPr id="8" name="Bilde 7">
            <a:extLst>
              <a:ext uri="{FF2B5EF4-FFF2-40B4-BE49-F238E27FC236}">
                <a16:creationId xmlns:a16="http://schemas.microsoft.com/office/drawing/2014/main" id="{06E492AC-501B-43B6-9390-265AA677E9D2}"/>
              </a:ext>
            </a:extLst>
          </p:cNvPr>
          <p:cNvPicPr>
            <a:picLocks noChangeAspect="1"/>
          </p:cNvPicPr>
          <p:nvPr/>
        </p:nvPicPr>
        <p:blipFill>
          <a:blip r:embed="rId4"/>
          <a:stretch>
            <a:fillRect/>
          </a:stretch>
        </p:blipFill>
        <p:spPr>
          <a:xfrm>
            <a:off x="8762747" y="2473267"/>
            <a:ext cx="1428750" cy="2143125"/>
          </a:xfrm>
          <a:prstGeom prst="rect">
            <a:avLst/>
          </a:prstGeom>
        </p:spPr>
      </p:pic>
    </p:spTree>
    <p:extLst>
      <p:ext uri="{BB962C8B-B14F-4D97-AF65-F5344CB8AC3E}">
        <p14:creationId xmlns:p14="http://schemas.microsoft.com/office/powerpoint/2010/main" val="2416823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a:extLst>
              <a:ext uri="{FF2B5EF4-FFF2-40B4-BE49-F238E27FC236}">
                <a16:creationId xmlns:a16="http://schemas.microsoft.com/office/drawing/2014/main" id="{CAC08F52-829C-1848-BD46-F340BA86576D}"/>
              </a:ext>
            </a:extLst>
          </p:cNvPr>
          <p:cNvCxnSpPr>
            <a:cxnSpLocks/>
          </p:cNvCxnSpPr>
          <p:nvPr/>
        </p:nvCxnSpPr>
        <p:spPr>
          <a:xfrm>
            <a:off x="2255792" y="3543153"/>
            <a:ext cx="0" cy="1084454"/>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ittel 1">
            <a:extLst>
              <a:ext uri="{FF2B5EF4-FFF2-40B4-BE49-F238E27FC236}">
                <a16:creationId xmlns:a16="http://schemas.microsoft.com/office/drawing/2014/main" id="{DC8DC368-E5FD-2449-871C-04D873C190CB}"/>
              </a:ext>
            </a:extLst>
          </p:cNvPr>
          <p:cNvSpPr txBox="1">
            <a:spLocks/>
          </p:cNvSpPr>
          <p:nvPr/>
        </p:nvSpPr>
        <p:spPr>
          <a:xfrm>
            <a:off x="609600" y="363546"/>
            <a:ext cx="10972800" cy="1132114"/>
          </a:xfrm>
          <a:prstGeom prst="rect">
            <a:avLst/>
          </a:prstGeom>
        </p:spPr>
        <p:txBody>
          <a:bodyPr>
            <a:normAutofit/>
          </a:bodyPr>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b-NO" sz="2400" b="0" i="0" u="none" strike="noStrike" kern="1200" cap="none" spc="0" normalizeH="0" baseline="0" noProof="0">
              <a:ln>
                <a:noFill/>
              </a:ln>
              <a:solidFill>
                <a:srgbClr val="001A58"/>
              </a:solidFill>
              <a:effectLst/>
              <a:uLnTx/>
              <a:uFillTx/>
              <a:latin typeface="Calibri"/>
              <a:ea typeface="+mj-ea"/>
              <a:cs typeface="+mj-cs"/>
            </a:endParaRPr>
          </a:p>
        </p:txBody>
      </p:sp>
      <p:sp>
        <p:nvSpPr>
          <p:cNvPr id="4" name="Ellipse 3">
            <a:extLst>
              <a:ext uri="{FF2B5EF4-FFF2-40B4-BE49-F238E27FC236}">
                <a16:creationId xmlns:a16="http://schemas.microsoft.com/office/drawing/2014/main" id="{43452EDC-B7A6-B84B-8C19-937D7FEEE72A}"/>
              </a:ext>
            </a:extLst>
          </p:cNvPr>
          <p:cNvSpPr/>
          <p:nvPr/>
        </p:nvSpPr>
        <p:spPr>
          <a:xfrm>
            <a:off x="1389824" y="2132339"/>
            <a:ext cx="1731936" cy="1741017"/>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ktangel 4">
            <a:extLst>
              <a:ext uri="{FF2B5EF4-FFF2-40B4-BE49-F238E27FC236}">
                <a16:creationId xmlns:a16="http://schemas.microsoft.com/office/drawing/2014/main" id="{0C595050-AB88-F146-B17B-8ED4B63883EC}"/>
              </a:ext>
            </a:extLst>
          </p:cNvPr>
          <p:cNvSpPr/>
          <p:nvPr/>
        </p:nvSpPr>
        <p:spPr>
          <a:xfrm>
            <a:off x="1068265" y="4324801"/>
            <a:ext cx="2375053" cy="991028"/>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Vedtak om ansettelse, suspensjon, oppsigelse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og avskjed</a:t>
            </a:r>
          </a:p>
        </p:txBody>
      </p:sp>
      <p:cxnSp>
        <p:nvCxnSpPr>
          <p:cNvPr id="6" name="Rett linje 5">
            <a:extLst>
              <a:ext uri="{FF2B5EF4-FFF2-40B4-BE49-F238E27FC236}">
                <a16:creationId xmlns:a16="http://schemas.microsoft.com/office/drawing/2014/main" id="{C5F17C22-9BD1-8040-956F-E5AFA26F64A6}"/>
              </a:ext>
            </a:extLst>
          </p:cNvPr>
          <p:cNvCxnSpPr>
            <a:cxnSpLocks/>
          </p:cNvCxnSpPr>
          <p:nvPr/>
        </p:nvCxnSpPr>
        <p:spPr>
          <a:xfrm>
            <a:off x="5025118" y="3543153"/>
            <a:ext cx="0" cy="1084454"/>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Ellipse 6">
            <a:extLst>
              <a:ext uri="{FF2B5EF4-FFF2-40B4-BE49-F238E27FC236}">
                <a16:creationId xmlns:a16="http://schemas.microsoft.com/office/drawing/2014/main" id="{DD15B663-7F97-794D-BB39-16F2F6661A1B}"/>
              </a:ext>
            </a:extLst>
          </p:cNvPr>
          <p:cNvSpPr/>
          <p:nvPr/>
        </p:nvSpPr>
        <p:spPr>
          <a:xfrm>
            <a:off x="4159150" y="2132339"/>
            <a:ext cx="1731936" cy="1741017"/>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ktangel 7">
            <a:extLst>
              <a:ext uri="{FF2B5EF4-FFF2-40B4-BE49-F238E27FC236}">
                <a16:creationId xmlns:a16="http://schemas.microsoft.com/office/drawing/2014/main" id="{2113FF66-2C1E-664D-8866-AE81E18FBBC2}"/>
              </a:ext>
            </a:extLst>
          </p:cNvPr>
          <p:cNvSpPr/>
          <p:nvPr/>
        </p:nvSpPr>
        <p:spPr>
          <a:xfrm>
            <a:off x="3837591" y="4324801"/>
            <a:ext cx="2375053" cy="991028"/>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Innvilge /avslå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permisjons-søknader</a:t>
            </a:r>
          </a:p>
        </p:txBody>
      </p:sp>
      <p:cxnSp>
        <p:nvCxnSpPr>
          <p:cNvPr id="9" name="Rett linje 8">
            <a:extLst>
              <a:ext uri="{FF2B5EF4-FFF2-40B4-BE49-F238E27FC236}">
                <a16:creationId xmlns:a16="http://schemas.microsoft.com/office/drawing/2014/main" id="{3868DE5B-311E-F44E-B4BF-3F150A221CCA}"/>
              </a:ext>
            </a:extLst>
          </p:cNvPr>
          <p:cNvCxnSpPr>
            <a:cxnSpLocks/>
          </p:cNvCxnSpPr>
          <p:nvPr/>
        </p:nvCxnSpPr>
        <p:spPr>
          <a:xfrm>
            <a:off x="7768318" y="3543153"/>
            <a:ext cx="0" cy="1084454"/>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Ellipse 9">
            <a:extLst>
              <a:ext uri="{FF2B5EF4-FFF2-40B4-BE49-F238E27FC236}">
                <a16:creationId xmlns:a16="http://schemas.microsoft.com/office/drawing/2014/main" id="{149403A4-827C-0F40-94C6-B4A65E9B3970}"/>
              </a:ext>
            </a:extLst>
          </p:cNvPr>
          <p:cNvSpPr/>
          <p:nvPr/>
        </p:nvSpPr>
        <p:spPr>
          <a:xfrm>
            <a:off x="6902350" y="2132339"/>
            <a:ext cx="1731936" cy="1741017"/>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ktangel 10">
            <a:extLst>
              <a:ext uri="{FF2B5EF4-FFF2-40B4-BE49-F238E27FC236}">
                <a16:creationId xmlns:a16="http://schemas.microsoft.com/office/drawing/2014/main" id="{FFCB1B55-7584-DA41-AA42-40CF5BB8C9AC}"/>
              </a:ext>
            </a:extLst>
          </p:cNvPr>
          <p:cNvSpPr/>
          <p:nvPr/>
        </p:nvSpPr>
        <p:spPr>
          <a:xfrm>
            <a:off x="6580791" y="4324801"/>
            <a:ext cx="2375053" cy="991028"/>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Oppfølgning av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sykefravær</a:t>
            </a:r>
          </a:p>
        </p:txBody>
      </p:sp>
      <p:cxnSp>
        <p:nvCxnSpPr>
          <p:cNvPr id="12" name="Rett linje 11">
            <a:extLst>
              <a:ext uri="{FF2B5EF4-FFF2-40B4-BE49-F238E27FC236}">
                <a16:creationId xmlns:a16="http://schemas.microsoft.com/office/drawing/2014/main" id="{456A44B6-E1AA-A14E-8F84-2C0CCE6C7420}"/>
              </a:ext>
            </a:extLst>
          </p:cNvPr>
          <p:cNvCxnSpPr>
            <a:cxnSpLocks/>
          </p:cNvCxnSpPr>
          <p:nvPr/>
        </p:nvCxnSpPr>
        <p:spPr>
          <a:xfrm>
            <a:off x="10511518" y="3543153"/>
            <a:ext cx="0" cy="1084454"/>
          </a:xfrm>
          <a:prstGeom prst="line">
            <a:avLst/>
          </a:prstGeom>
          <a:ln w="381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Ellipse 12">
            <a:extLst>
              <a:ext uri="{FF2B5EF4-FFF2-40B4-BE49-F238E27FC236}">
                <a16:creationId xmlns:a16="http://schemas.microsoft.com/office/drawing/2014/main" id="{46F2C628-DFFC-6C49-A36F-E7AF64CABD11}"/>
              </a:ext>
            </a:extLst>
          </p:cNvPr>
          <p:cNvSpPr/>
          <p:nvPr/>
        </p:nvSpPr>
        <p:spPr>
          <a:xfrm>
            <a:off x="9645550" y="2132339"/>
            <a:ext cx="1731936" cy="1741017"/>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ktangel 13">
            <a:extLst>
              <a:ext uri="{FF2B5EF4-FFF2-40B4-BE49-F238E27FC236}">
                <a16:creationId xmlns:a16="http://schemas.microsoft.com/office/drawing/2014/main" id="{A99253B9-458A-0048-B7AD-6C5B5DD3D610}"/>
              </a:ext>
            </a:extLst>
          </p:cNvPr>
          <p:cNvSpPr/>
          <p:nvPr/>
        </p:nvSpPr>
        <p:spPr>
          <a:xfrm>
            <a:off x="9323991" y="4324801"/>
            <a:ext cx="2375053" cy="991028"/>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tIns="46800" bIns="468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Fastsette lønn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(innenfor mandat)</a:t>
            </a:r>
          </a:p>
        </p:txBody>
      </p:sp>
      <p:pic>
        <p:nvPicPr>
          <p:cNvPr id="15" name="Bilde 14">
            <a:extLst>
              <a:ext uri="{FF2B5EF4-FFF2-40B4-BE49-F238E27FC236}">
                <a16:creationId xmlns:a16="http://schemas.microsoft.com/office/drawing/2014/main" id="{0F05F49F-3E30-1648-A1CF-F77F3DFAD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267" y="2507811"/>
            <a:ext cx="609049" cy="931243"/>
          </a:xfrm>
          <a:prstGeom prst="rect">
            <a:avLst/>
          </a:prstGeom>
        </p:spPr>
      </p:pic>
      <p:pic>
        <p:nvPicPr>
          <p:cNvPr id="16" name="Bilde 15">
            <a:extLst>
              <a:ext uri="{FF2B5EF4-FFF2-40B4-BE49-F238E27FC236}">
                <a16:creationId xmlns:a16="http://schemas.microsoft.com/office/drawing/2014/main" id="{B97096C7-5F53-DD42-9799-D46EFEF0E4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3032" y="2429691"/>
            <a:ext cx="644169" cy="982955"/>
          </a:xfrm>
          <a:prstGeom prst="rect">
            <a:avLst/>
          </a:prstGeom>
        </p:spPr>
      </p:pic>
      <p:pic>
        <p:nvPicPr>
          <p:cNvPr id="17" name="Bilde 16" descr="Et bilde som inneholder utklipp&#10;&#10;Automatisk generert beskrivelse">
            <a:extLst>
              <a:ext uri="{FF2B5EF4-FFF2-40B4-BE49-F238E27FC236}">
                <a16:creationId xmlns:a16="http://schemas.microsoft.com/office/drawing/2014/main" id="{087D9067-37F9-5049-9BB2-D005DEBDE1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8365" y="2507811"/>
            <a:ext cx="955348" cy="904835"/>
          </a:xfrm>
          <a:prstGeom prst="rect">
            <a:avLst/>
          </a:prstGeom>
        </p:spPr>
      </p:pic>
      <p:pic>
        <p:nvPicPr>
          <p:cNvPr id="18" name="Bilde 17">
            <a:extLst>
              <a:ext uri="{FF2B5EF4-FFF2-40B4-BE49-F238E27FC236}">
                <a16:creationId xmlns:a16="http://schemas.microsoft.com/office/drawing/2014/main" id="{D2381AD4-1280-0140-86C7-03602FD936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8359" y="2507811"/>
            <a:ext cx="986317" cy="853704"/>
          </a:xfrm>
          <a:prstGeom prst="rect">
            <a:avLst/>
          </a:prstGeom>
        </p:spPr>
      </p:pic>
      <p:sp>
        <p:nvSpPr>
          <p:cNvPr id="21" name="Tittel 20"/>
          <p:cNvSpPr>
            <a:spLocks noGrp="1"/>
          </p:cNvSpPr>
          <p:nvPr>
            <p:ph type="title"/>
          </p:nvPr>
        </p:nvSpPr>
        <p:spPr/>
        <p:txBody>
          <a:bodyPr/>
          <a:lstStyle/>
          <a:p>
            <a:r>
              <a:rPr lang="nb-NO">
                <a:solidFill>
                  <a:srgbClr val="001046"/>
                </a:solidFill>
                <a:latin typeface="+mn-lt"/>
                <a:cs typeface="Calibri Light" panose="020F0302020204030204" pitchFamily="34" charset="0"/>
              </a:rPr>
              <a:t>Kommunedirektøren har ansvaret for det løpende arbeidsgiveransvaret</a:t>
            </a:r>
            <a:endParaRPr lang="nb-NO">
              <a:solidFill>
                <a:srgbClr val="001046"/>
              </a:solidFill>
              <a:latin typeface="+mn-lt"/>
            </a:endParaRPr>
          </a:p>
        </p:txBody>
      </p:sp>
    </p:spTree>
    <p:extLst>
      <p:ext uri="{BB962C8B-B14F-4D97-AF65-F5344CB8AC3E}">
        <p14:creationId xmlns:p14="http://schemas.microsoft.com/office/powerpoint/2010/main" val="15331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up)">
                                      <p:cBhvr>
                                        <p:cTn id="55" dur="500"/>
                                        <p:tgtEl>
                                          <p:spTgt spid="12"/>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a:extLst>
              <a:ext uri="{FF2B5EF4-FFF2-40B4-BE49-F238E27FC236}">
                <a16:creationId xmlns:a16="http://schemas.microsoft.com/office/drawing/2014/main" id="{0C2EDAD9-CD5F-F54C-ADB2-0E1BA6F0724E}"/>
              </a:ext>
            </a:extLst>
          </p:cNvPr>
          <p:cNvCxnSpPr>
            <a:cxnSpLocks/>
            <a:stCxn id="13" idx="6"/>
            <a:endCxn id="10" idx="1"/>
          </p:cNvCxnSpPr>
          <p:nvPr/>
        </p:nvCxnSpPr>
        <p:spPr>
          <a:xfrm flipV="1">
            <a:off x="7462841" y="3640699"/>
            <a:ext cx="1204909" cy="1151"/>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4" name="Rett linje 3">
            <a:extLst>
              <a:ext uri="{FF2B5EF4-FFF2-40B4-BE49-F238E27FC236}">
                <a16:creationId xmlns:a16="http://schemas.microsoft.com/office/drawing/2014/main" id="{58575870-111F-7242-87E8-4CC6F4DAC7C6}"/>
              </a:ext>
            </a:extLst>
          </p:cNvPr>
          <p:cNvCxnSpPr>
            <a:cxnSpLocks/>
            <a:stCxn id="7" idx="3"/>
            <a:endCxn id="13" idx="2"/>
          </p:cNvCxnSpPr>
          <p:nvPr/>
        </p:nvCxnSpPr>
        <p:spPr>
          <a:xfrm>
            <a:off x="3594100" y="3639143"/>
            <a:ext cx="1208453" cy="2707"/>
          </a:xfrm>
          <a:prstGeom prst="line">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sp>
        <p:nvSpPr>
          <p:cNvPr id="6" name="Rektangel 5">
            <a:extLst>
              <a:ext uri="{FF2B5EF4-FFF2-40B4-BE49-F238E27FC236}">
                <a16:creationId xmlns:a16="http://schemas.microsoft.com/office/drawing/2014/main" id="{7B3FE21D-6AB1-1442-9069-F9421750D2CD}"/>
              </a:ext>
            </a:extLst>
          </p:cNvPr>
          <p:cNvSpPr/>
          <p:nvPr/>
        </p:nvSpPr>
        <p:spPr>
          <a:xfrm>
            <a:off x="1733550" y="1745704"/>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Arbeidsgiver-strategier</a:t>
            </a:r>
          </a:p>
        </p:txBody>
      </p:sp>
      <p:sp>
        <p:nvSpPr>
          <p:cNvPr id="7" name="Rektangel 6">
            <a:extLst>
              <a:ext uri="{FF2B5EF4-FFF2-40B4-BE49-F238E27FC236}">
                <a16:creationId xmlns:a16="http://schemas.microsoft.com/office/drawing/2014/main" id="{652A15D9-25DE-654E-87C4-C0F96D8E12EC}"/>
              </a:ext>
            </a:extLst>
          </p:cNvPr>
          <p:cNvSpPr/>
          <p:nvPr/>
        </p:nvSpPr>
        <p:spPr>
          <a:xfrm>
            <a:off x="1746250" y="3080343"/>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Reglementer</a:t>
            </a:r>
          </a:p>
        </p:txBody>
      </p:sp>
      <p:sp>
        <p:nvSpPr>
          <p:cNvPr id="8" name="Rektangel 7">
            <a:extLst>
              <a:ext uri="{FF2B5EF4-FFF2-40B4-BE49-F238E27FC236}">
                <a16:creationId xmlns:a16="http://schemas.microsoft.com/office/drawing/2014/main" id="{A9F2C240-44F7-9B47-9468-466852580781}"/>
              </a:ext>
            </a:extLst>
          </p:cNvPr>
          <p:cNvSpPr/>
          <p:nvPr/>
        </p:nvSpPr>
        <p:spPr>
          <a:xfrm>
            <a:off x="1746250" y="4413194"/>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Mandat for </a:t>
            </a:r>
            <a:r>
              <a:rPr kumimoji="0" lang="nb-NO" sz="1800" b="0" i="0" u="none" strike="noStrike" kern="1200" cap="none" spc="0" normalizeH="0" baseline="0" noProof="0" err="1">
                <a:ln>
                  <a:noFill/>
                </a:ln>
                <a:solidFill>
                  <a:prstClr val="black"/>
                </a:solidFill>
                <a:effectLst/>
                <a:uLnTx/>
                <a:uFillTx/>
                <a:latin typeface="Calibri"/>
                <a:ea typeface="+mn-ea"/>
                <a:cs typeface="+mn-cs"/>
              </a:rPr>
              <a:t>lønnsfor</a:t>
            </a:r>
            <a:r>
              <a:rPr kumimoji="0" lang="nb-NO" sz="1800" b="0" i="0" u="none" strike="noStrike" kern="1200" cap="none" spc="0" normalizeH="0" baseline="0" noProof="0">
                <a:ln>
                  <a:noFill/>
                </a:ln>
                <a:solidFill>
                  <a:prstClr val="black"/>
                </a:solidFill>
                <a:effectLst/>
                <a:uLnTx/>
                <a:uFillTx/>
                <a:latin typeface="Calibri"/>
                <a:ea typeface="+mn-ea"/>
                <a:cs typeface="+mn-cs"/>
              </a:rPr>
              <a:t>-handlinger</a:t>
            </a:r>
          </a:p>
        </p:txBody>
      </p:sp>
      <p:sp>
        <p:nvSpPr>
          <p:cNvPr id="9" name="Rektangel 8">
            <a:extLst>
              <a:ext uri="{FF2B5EF4-FFF2-40B4-BE49-F238E27FC236}">
                <a16:creationId xmlns:a16="http://schemas.microsoft.com/office/drawing/2014/main" id="{6AF92BAB-BE7B-3D48-8104-2FDFB0C9B36E}"/>
              </a:ext>
            </a:extLst>
          </p:cNvPr>
          <p:cNvSpPr/>
          <p:nvPr/>
        </p:nvSpPr>
        <p:spPr>
          <a:xfrm>
            <a:off x="8667750" y="1747260"/>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Vedta eventuell nedbemanning og rammer for det </a:t>
            </a:r>
          </a:p>
        </p:txBody>
      </p:sp>
      <p:sp>
        <p:nvSpPr>
          <p:cNvPr id="10" name="Rektangel 9">
            <a:extLst>
              <a:ext uri="{FF2B5EF4-FFF2-40B4-BE49-F238E27FC236}">
                <a16:creationId xmlns:a16="http://schemas.microsoft.com/office/drawing/2014/main" id="{CC9EF18A-3964-3844-8E9C-FABD11087978}"/>
              </a:ext>
            </a:extLst>
          </p:cNvPr>
          <p:cNvSpPr/>
          <p:nvPr/>
        </p:nvSpPr>
        <p:spPr>
          <a:xfrm>
            <a:off x="8667750" y="3081899"/>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a:ea typeface="+mn-ea"/>
                <a:cs typeface="+mn-cs"/>
              </a:rPr>
              <a:t>Organiseringen av oppgaveløsning</a:t>
            </a:r>
          </a:p>
        </p:txBody>
      </p:sp>
      <p:sp>
        <p:nvSpPr>
          <p:cNvPr id="11" name="Rektangel 10">
            <a:extLst>
              <a:ext uri="{FF2B5EF4-FFF2-40B4-BE49-F238E27FC236}">
                <a16:creationId xmlns:a16="http://schemas.microsoft.com/office/drawing/2014/main" id="{EC61721B-2EC4-6045-977B-1AFE83EE1AC6}"/>
              </a:ext>
            </a:extLst>
          </p:cNvPr>
          <p:cNvSpPr/>
          <p:nvPr/>
        </p:nvSpPr>
        <p:spPr>
          <a:xfrm>
            <a:off x="8667750" y="4432951"/>
            <a:ext cx="1847850" cy="11176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a:ea typeface="+mn-ea"/>
                <a:cs typeface="+mn-cs"/>
              </a:rPr>
              <a:t>Spørsmål knyttet til søksmål og anke ved oppsigelse/avskjed</a:t>
            </a:r>
          </a:p>
        </p:txBody>
      </p:sp>
      <p:sp>
        <p:nvSpPr>
          <p:cNvPr id="13" name="Ellipse 12">
            <a:extLst>
              <a:ext uri="{FF2B5EF4-FFF2-40B4-BE49-F238E27FC236}">
                <a16:creationId xmlns:a16="http://schemas.microsoft.com/office/drawing/2014/main" id="{94B46011-41B9-5342-87C6-14F866CEB1D0}"/>
              </a:ext>
            </a:extLst>
          </p:cNvPr>
          <p:cNvSpPr/>
          <p:nvPr/>
        </p:nvSpPr>
        <p:spPr>
          <a:xfrm>
            <a:off x="4802553" y="2311706"/>
            <a:ext cx="2660288" cy="2660288"/>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a:ea typeface="+mn-ea"/>
                <a:cs typeface="+mn-cs"/>
              </a:rPr>
              <a:t>Vedta lokal arbeidsgiverpolitikk</a:t>
            </a:r>
          </a:p>
        </p:txBody>
      </p:sp>
      <p:pic>
        <p:nvPicPr>
          <p:cNvPr id="14" name="Bilde 13">
            <a:extLst>
              <a:ext uri="{FF2B5EF4-FFF2-40B4-BE49-F238E27FC236}">
                <a16:creationId xmlns:a16="http://schemas.microsoft.com/office/drawing/2014/main" id="{37B7D181-9631-BF4C-B594-FA89514C0E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87974" y="2789661"/>
            <a:ext cx="1444626" cy="1064733"/>
          </a:xfrm>
          <a:prstGeom prst="rect">
            <a:avLst/>
          </a:prstGeom>
        </p:spPr>
      </p:pic>
      <p:cxnSp>
        <p:nvCxnSpPr>
          <p:cNvPr id="15" name="Vinkel 14">
            <a:extLst>
              <a:ext uri="{FF2B5EF4-FFF2-40B4-BE49-F238E27FC236}">
                <a16:creationId xmlns:a16="http://schemas.microsoft.com/office/drawing/2014/main" id="{48D85765-1A5A-AA49-948C-9891D319292A}"/>
              </a:ext>
            </a:extLst>
          </p:cNvPr>
          <p:cNvCxnSpPr>
            <a:stCxn id="6" idx="3"/>
            <a:endCxn id="8" idx="3"/>
          </p:cNvCxnSpPr>
          <p:nvPr/>
        </p:nvCxnSpPr>
        <p:spPr>
          <a:xfrm>
            <a:off x="3581400" y="2304504"/>
            <a:ext cx="12700" cy="2667490"/>
          </a:xfrm>
          <a:prstGeom prst="bentConnector3">
            <a:avLst>
              <a:gd name="adj1" fmla="val 1900000"/>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cxnSp>
        <p:nvCxnSpPr>
          <p:cNvPr id="16" name="Vinkel 15">
            <a:extLst>
              <a:ext uri="{FF2B5EF4-FFF2-40B4-BE49-F238E27FC236}">
                <a16:creationId xmlns:a16="http://schemas.microsoft.com/office/drawing/2014/main" id="{F5E06CAD-5C2A-F14D-8DBD-7F9683B3B58C}"/>
              </a:ext>
            </a:extLst>
          </p:cNvPr>
          <p:cNvCxnSpPr>
            <a:stCxn id="9" idx="1"/>
            <a:endCxn id="11" idx="1"/>
          </p:cNvCxnSpPr>
          <p:nvPr/>
        </p:nvCxnSpPr>
        <p:spPr>
          <a:xfrm rot="10800000" flipV="1">
            <a:off x="8667750" y="2306059"/>
            <a:ext cx="12700" cy="2685691"/>
          </a:xfrm>
          <a:prstGeom prst="bentConnector3">
            <a:avLst>
              <a:gd name="adj1" fmla="val 1800000"/>
            </a:avLst>
          </a:prstGeom>
          <a:ln w="31750">
            <a:solidFill>
              <a:srgbClr val="D0D1D1"/>
            </a:solidFill>
          </a:ln>
          <a:effectLst/>
        </p:spPr>
        <p:style>
          <a:lnRef idx="2">
            <a:schemeClr val="accent1"/>
          </a:lnRef>
          <a:fillRef idx="0">
            <a:schemeClr val="accent1"/>
          </a:fillRef>
          <a:effectRef idx="1">
            <a:schemeClr val="accent1"/>
          </a:effectRef>
          <a:fontRef idx="minor">
            <a:schemeClr val="tx1"/>
          </a:fontRef>
        </p:style>
      </p:cxnSp>
      <p:sp>
        <p:nvSpPr>
          <p:cNvPr id="17" name="Tittel 16"/>
          <p:cNvSpPr>
            <a:spLocks noGrp="1"/>
          </p:cNvSpPr>
          <p:nvPr>
            <p:ph type="title"/>
          </p:nvPr>
        </p:nvSpPr>
        <p:spPr/>
        <p:txBody>
          <a:bodyPr/>
          <a:lstStyle/>
          <a:p>
            <a:r>
              <a:rPr lang="nb-NO"/>
              <a:t>Eksempel på hva kommunestyrets arbeidsgiverrolle kan innebære</a:t>
            </a:r>
            <a:br>
              <a:rPr lang="nb-NO"/>
            </a:br>
            <a:endParaRPr lang="nb-NO"/>
          </a:p>
        </p:txBody>
      </p:sp>
    </p:spTree>
    <p:extLst>
      <p:ext uri="{BB962C8B-B14F-4D97-AF65-F5344CB8AC3E}">
        <p14:creationId xmlns:p14="http://schemas.microsoft.com/office/powerpoint/2010/main" val="24862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664227" y="2096797"/>
            <a:ext cx="10845220" cy="3013260"/>
          </a:xfrm>
        </p:spPr>
        <p:txBody>
          <a:bodyPr/>
          <a:lstStyle/>
          <a:p>
            <a:r>
              <a:rPr lang="nb-NO" sz="2400"/>
              <a:t>Dersom det ligger til kommunestyret/fylkestinget vil KS anbefale at det delegeres i størst mulig utstrekning til kommunedirektøren å bestemme antall stillinger og type stillinger innenfor det enkelte arbeidsområde så lenge dette ligger innenfor budsjett. </a:t>
            </a:r>
            <a:br>
              <a:rPr lang="nb-NO" sz="2400"/>
            </a:br>
            <a:r>
              <a:rPr lang="nb-NO" sz="2400"/>
              <a:t>        Særlig bør kommunestyret overlate til kommunedirektøren å bestemme type stillinger.</a:t>
            </a:r>
            <a:endParaRPr lang="nb-NO" sz="23900"/>
          </a:p>
        </p:txBody>
      </p:sp>
      <p:sp>
        <p:nvSpPr>
          <p:cNvPr id="2" name="TekstSylinder 1"/>
          <p:cNvSpPr txBox="1"/>
          <p:nvPr/>
        </p:nvSpPr>
        <p:spPr>
          <a:xfrm>
            <a:off x="4078155" y="959371"/>
            <a:ext cx="40173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prstClr val="white"/>
                </a:solidFill>
                <a:effectLst/>
                <a:uLnTx/>
                <a:uFillTx/>
                <a:latin typeface="Calibri"/>
                <a:ea typeface="+mn-ea"/>
                <a:cs typeface="+mn-cs"/>
              </a:rPr>
              <a:t>KS anbefaler: </a:t>
            </a:r>
            <a:endParaRPr kumimoji="0" lang="nb-NO" sz="3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000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2" y="1152258"/>
            <a:ext cx="9297314" cy="841681"/>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a:ln>
                  <a:noFill/>
                </a:ln>
                <a:solidFill>
                  <a:prstClr val="white"/>
                </a:solidFill>
                <a:effectLst/>
                <a:uLnTx/>
                <a:uFillTx/>
                <a:latin typeface="Calibri"/>
                <a:ea typeface="+mj-ea"/>
                <a:cs typeface="+mj-cs"/>
              </a:rPr>
              <a:t>Refleksjonsoppgave</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428335" y="2205350"/>
            <a:ext cx="8607527" cy="4351338"/>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70" marR="0" lvl="0" indent="0" algn="l" defTabSz="457200" rtl="0" eaLnBrk="1" fontAlgn="auto" latinLnBrk="0" hangingPunct="1">
              <a:lnSpc>
                <a:spcPct val="100000"/>
              </a:lnSpc>
              <a:spcBef>
                <a:spcPct val="20000"/>
              </a:spcBef>
              <a:spcAft>
                <a:spcPts val="1800"/>
              </a:spcAft>
              <a:buClrTx/>
              <a:buSzTx/>
              <a:buFont typeface="Arial"/>
              <a:buNone/>
              <a:tabLst/>
              <a:defRPr/>
            </a:pPr>
            <a:r>
              <a:rPr kumimoji="0" lang="nb-NO" sz="2400" b="0" i="0" u="none" strike="noStrike" kern="1200" cap="none" spc="0" normalizeH="0" baseline="0" noProof="0">
                <a:ln>
                  <a:noFill/>
                </a:ln>
                <a:solidFill>
                  <a:prstClr val="white"/>
                </a:solidFill>
                <a:effectLst/>
                <a:uLnTx/>
                <a:uFillTx/>
                <a:latin typeface="Calibri"/>
                <a:ea typeface="+mn-ea"/>
                <a:cs typeface="+mn-cs"/>
              </a:rPr>
              <a:t>Som folkevalgt bekymrer du deg over sykefraværet som er på 20 % på sykehjemmet. Høyt sykefravær har vært en utfordring over tid, men det skjedde en endring etter at en ny styrer ble ansatt ved sykehjemmet. Du og andre politikere er bekymret for kvaliteten på tilbudet og arbeidsmiljøet, og hører mye lederkritikk på bygda. Du ber ordføreren orientere kommunedirektøren om dette og </a:t>
            </a:r>
            <a:r>
              <a:rPr lang="nb-NO" sz="2400">
                <a:solidFill>
                  <a:prstClr val="white"/>
                </a:solidFill>
                <a:latin typeface="Calibri"/>
              </a:rPr>
              <a:t>ordfører</a:t>
            </a:r>
            <a:r>
              <a:rPr kumimoji="0" lang="nb-NO" sz="2400" b="0" i="0" u="none" strike="noStrike" kern="1200" cap="none" spc="0" normalizeH="0" baseline="0" noProof="0">
                <a:ln>
                  <a:noFill/>
                </a:ln>
                <a:solidFill>
                  <a:prstClr val="white"/>
                </a:solidFill>
                <a:effectLst/>
                <a:uLnTx/>
                <a:uFillTx/>
                <a:latin typeface="Calibri"/>
                <a:ea typeface="+mn-ea"/>
                <a:cs typeface="+mn-cs"/>
              </a:rPr>
              <a:t> ber kommunedirektøren informere i AMU og helse og velferdsutvalget om årsaken til dette. </a:t>
            </a:r>
            <a:endParaRPr kumimoji="0" lang="nb-NO" sz="2400" b="0" i="0" u="none" strike="noStrike" kern="1200" cap="none" spc="0" normalizeH="0" baseline="0" noProof="0">
              <a:ln>
                <a:noFill/>
              </a:ln>
              <a:solidFill>
                <a:prstClr val="white"/>
              </a:solidFill>
              <a:effectLst/>
              <a:uLnTx/>
              <a:uFillTx/>
              <a:latin typeface="Calibri"/>
              <a:ea typeface="+mn-ea"/>
              <a:cs typeface="Calibri"/>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flipV="1">
            <a:off x="2567232" y="1890431"/>
            <a:ext cx="1218286" cy="937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2881" y="1040328"/>
            <a:ext cx="944838" cy="944838"/>
          </a:xfrm>
          <a:prstGeom prst="rect">
            <a:avLst/>
          </a:prstGeom>
        </p:spPr>
      </p:pic>
    </p:spTree>
    <p:extLst>
      <p:ext uri="{BB962C8B-B14F-4D97-AF65-F5344CB8AC3E}">
        <p14:creationId xmlns:p14="http://schemas.microsoft.com/office/powerpoint/2010/main" val="654535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1631317" y="1132728"/>
            <a:ext cx="9297314" cy="841681"/>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3600" b="0" i="0" u="none" strike="noStrike" kern="1200" cap="none" spc="0" normalizeH="0" baseline="0" noProof="0">
                <a:ln>
                  <a:noFill/>
                </a:ln>
                <a:solidFill>
                  <a:prstClr val="white"/>
                </a:solidFill>
                <a:effectLst/>
                <a:uLnTx/>
                <a:uFillTx/>
                <a:latin typeface="Calibri"/>
                <a:ea typeface="+mj-ea"/>
                <a:cs typeface="+mj-cs"/>
              </a:rPr>
              <a:t>Refleksjonsoppgave</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1550900" y="2173076"/>
            <a:ext cx="7195067" cy="425337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70" marR="0" lvl="0" indent="0" algn="l" defTabSz="457200" rtl="0" eaLnBrk="1" fontAlgn="auto" latinLnBrk="0" hangingPunct="1">
              <a:lnSpc>
                <a:spcPct val="100000"/>
              </a:lnSpc>
              <a:spcBef>
                <a:spcPct val="20000"/>
              </a:spcBef>
              <a:spcAft>
                <a:spcPts val="1800"/>
              </a:spcAft>
              <a:buClrTx/>
              <a:buSzTx/>
              <a:buFont typeface="Arial"/>
              <a:buNone/>
              <a:tabLst/>
              <a:defRPr/>
            </a:pPr>
            <a:r>
              <a:rPr kumimoji="0" lang="nb-NO" sz="2400" b="0" i="0" u="none" strike="noStrike" kern="1200" cap="none" spc="0" normalizeH="0" baseline="0" noProof="0">
                <a:ln>
                  <a:noFill/>
                </a:ln>
                <a:solidFill>
                  <a:prstClr val="white"/>
                </a:solidFill>
                <a:effectLst/>
                <a:uLnTx/>
                <a:uFillTx/>
                <a:latin typeface="Calibri"/>
                <a:ea typeface="+mn-ea"/>
                <a:cs typeface="+mn-cs"/>
              </a:rPr>
              <a:t>Kommunedirektøren mener at det informeres nok både med statistikk og meldinger, og presiserer at dette ligger under arbeidsgiveransvaret som han har med hjemmel i kommuneloven. Kommunedirektøren mener det ikke er naturlig å involvere politisk nivå eller AMU utover det som gjøres i dag. Han fremhever at det er krevende å jobbe med arbeidsmiljø og mener at folkevalgte ikke bør mene noe om enkeltansatte, det er kommunedirektørens ansvar.</a:t>
            </a:r>
          </a:p>
          <a:p>
            <a:pPr marL="1270" marR="0" lvl="0" indent="0" algn="l" defTabSz="457200" rtl="0" eaLnBrk="1" fontAlgn="auto" latinLnBrk="0" hangingPunct="1">
              <a:lnSpc>
                <a:spcPct val="100000"/>
              </a:lnSpc>
              <a:spcBef>
                <a:spcPct val="20000"/>
              </a:spcBef>
              <a:spcAft>
                <a:spcPts val="1800"/>
              </a:spcAft>
              <a:buClrTx/>
              <a:buSzTx/>
              <a:buFont typeface="Arial"/>
              <a:buNone/>
              <a:tabLst/>
              <a:defRPr/>
            </a:pPr>
            <a:r>
              <a:rPr kumimoji="0" lang="nb-NO" sz="2400" b="0" i="0" u="none" strike="noStrike" kern="1200" cap="none" spc="0" normalizeH="0" baseline="0" noProof="0">
                <a:ln>
                  <a:noFill/>
                </a:ln>
                <a:solidFill>
                  <a:prstClr val="white"/>
                </a:solidFill>
                <a:effectLst/>
                <a:uLnTx/>
                <a:uFillTx/>
                <a:latin typeface="Calibri"/>
                <a:ea typeface="+mn-ea"/>
                <a:cs typeface="+mn-cs"/>
              </a:rPr>
              <a:t>Hva kan du som folkevalgt gjøre med dette?</a:t>
            </a:r>
          </a:p>
          <a:p>
            <a:pPr marL="1270" marR="0" lvl="0" indent="0" algn="l" defTabSz="457200" rtl="0" eaLnBrk="1" fontAlgn="auto" latinLnBrk="0" hangingPunct="1">
              <a:lnSpc>
                <a:spcPct val="100000"/>
              </a:lnSpc>
              <a:spcBef>
                <a:spcPct val="20000"/>
              </a:spcBef>
              <a:spcAft>
                <a:spcPts val="180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Calibri"/>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flipV="1">
            <a:off x="1631317" y="1836644"/>
            <a:ext cx="1218286" cy="937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0001" y="1029571"/>
            <a:ext cx="944838" cy="944838"/>
          </a:xfrm>
          <a:prstGeom prst="rect">
            <a:avLst/>
          </a:prstGeom>
        </p:spPr>
      </p:pic>
      <p:pic>
        <p:nvPicPr>
          <p:cNvPr id="6" name="Bilde 5">
            <a:extLst>
              <a:ext uri="{FF2B5EF4-FFF2-40B4-BE49-F238E27FC236}">
                <a16:creationId xmlns:a16="http://schemas.microsoft.com/office/drawing/2014/main" id="{05FF52BA-A165-4FE6-82EB-D0489A061791}"/>
              </a:ext>
            </a:extLst>
          </p:cNvPr>
          <p:cNvPicPr>
            <a:picLocks noChangeAspect="1"/>
          </p:cNvPicPr>
          <p:nvPr/>
        </p:nvPicPr>
        <p:blipFill>
          <a:blip r:embed="rId4"/>
          <a:stretch>
            <a:fillRect/>
          </a:stretch>
        </p:blipFill>
        <p:spPr>
          <a:xfrm rot="20747674">
            <a:off x="8656066" y="42585"/>
            <a:ext cx="3712469" cy="3860685"/>
          </a:xfrm>
          <a:prstGeom prst="rect">
            <a:avLst/>
          </a:prstGeom>
        </p:spPr>
      </p:pic>
    </p:spTree>
    <p:extLst>
      <p:ext uri="{BB962C8B-B14F-4D97-AF65-F5344CB8AC3E}">
        <p14:creationId xmlns:p14="http://schemas.microsoft.com/office/powerpoint/2010/main" val="37385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A09396-6FC2-44BA-9F1A-625C8C1D76D7}"/>
              </a:ext>
            </a:extLst>
          </p:cNvPr>
          <p:cNvSpPr>
            <a:spLocks noGrp="1"/>
          </p:cNvSpPr>
          <p:nvPr>
            <p:ph type="ctrTitle"/>
          </p:nvPr>
        </p:nvSpPr>
        <p:spPr/>
        <p:txBody>
          <a:bodyPr/>
          <a:lstStyle/>
          <a:p>
            <a:r>
              <a:rPr lang="nb-NO"/>
              <a:t>Min rolle som folkevalgt</a:t>
            </a:r>
          </a:p>
        </p:txBody>
      </p:sp>
    </p:spTree>
    <p:extLst>
      <p:ext uri="{BB962C8B-B14F-4D97-AF65-F5344CB8AC3E}">
        <p14:creationId xmlns:p14="http://schemas.microsoft.com/office/powerpoint/2010/main" val="234473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Arbeidsgiveransvaret for kommunedirektøren</a:t>
            </a:r>
          </a:p>
        </p:txBody>
      </p:sp>
      <p:sp>
        <p:nvSpPr>
          <p:cNvPr id="4" name="Plassholder for innhold 3"/>
          <p:cNvSpPr>
            <a:spLocks noGrp="1"/>
          </p:cNvSpPr>
          <p:nvPr>
            <p:ph sz="half" idx="1"/>
          </p:nvPr>
        </p:nvSpPr>
        <p:spPr/>
        <p:txBody>
          <a:bodyPr/>
          <a:lstStyle/>
          <a:p>
            <a:r>
              <a:rPr lang="nb-NO"/>
              <a:t>Kommunestyret / fylkestinget er arbeidsgiver for kommunedirektøren</a:t>
            </a:r>
          </a:p>
          <a:p>
            <a:r>
              <a:rPr lang="nb-NO"/>
              <a:t>Ordfører har et særlig ansvar, men samtidig søke ordninger lokalt som ivaretar bred forankring i kommunestyre/fylkesting</a:t>
            </a:r>
          </a:p>
          <a:p>
            <a:r>
              <a:rPr lang="nb-NO"/>
              <a:t>Oppfølging arbeidsgiveransvaret viktig for å bygge tillit, få til et godt samspill og forebygge konflikter </a:t>
            </a:r>
          </a:p>
          <a:p>
            <a:r>
              <a:rPr lang="nb-NO"/>
              <a:t>Utviklingssamtale med kommunedirektøren minst en gang i året</a:t>
            </a:r>
          </a:p>
          <a:p>
            <a:endParaRPr lang="nb-NO"/>
          </a:p>
        </p:txBody>
      </p:sp>
      <p:pic>
        <p:nvPicPr>
          <p:cNvPr id="7" name="Plassholder for innhold 6">
            <a:extLst>
              <a:ext uri="{FF2B5EF4-FFF2-40B4-BE49-F238E27FC236}">
                <a16:creationId xmlns:a16="http://schemas.microsoft.com/office/drawing/2014/main" id="{D44289A2-F67E-4B3F-AD3C-64A2455C95F0}"/>
              </a:ext>
            </a:extLst>
          </p:cNvPr>
          <p:cNvPicPr>
            <a:picLocks noGrp="1" noChangeAspect="1"/>
          </p:cNvPicPr>
          <p:nvPr>
            <p:ph sz="half" idx="2"/>
          </p:nvPr>
        </p:nvPicPr>
        <p:blipFill>
          <a:blip r:embed="rId3"/>
          <a:stretch>
            <a:fillRect/>
          </a:stretch>
        </p:blipFill>
        <p:spPr>
          <a:xfrm>
            <a:off x="6197600" y="2053255"/>
            <a:ext cx="5384800" cy="3515077"/>
          </a:xfrm>
          <a:prstGeom prst="rect">
            <a:avLst/>
          </a:prstGeom>
        </p:spPr>
      </p:pic>
      <p:sp>
        <p:nvSpPr>
          <p:cNvPr id="9" name="TekstSylinder 8">
            <a:extLst>
              <a:ext uri="{FF2B5EF4-FFF2-40B4-BE49-F238E27FC236}">
                <a16:creationId xmlns:a16="http://schemas.microsoft.com/office/drawing/2014/main" id="{2E84668E-DCE1-4DA6-84B0-67AE7C2BA09F}"/>
              </a:ext>
            </a:extLst>
          </p:cNvPr>
          <p:cNvSpPr txBox="1"/>
          <p:nvPr/>
        </p:nvSpPr>
        <p:spPr>
          <a:xfrm>
            <a:off x="6096000" y="5616506"/>
            <a:ext cx="5050622" cy="261610"/>
          </a:xfrm>
          <a:prstGeom prst="rect">
            <a:avLst/>
          </a:prstGeom>
          <a:noFill/>
        </p:spPr>
        <p:txBody>
          <a:bodyPr wrap="square" rtlCol="0">
            <a:spAutoFit/>
          </a:bodyPr>
          <a:lstStyle/>
          <a:p>
            <a:r>
              <a:rPr lang="nb-NO" sz="1100"/>
              <a:t>Foto: Trym Helbostad, Indre Akershus Blad</a:t>
            </a:r>
          </a:p>
        </p:txBody>
      </p:sp>
    </p:spTree>
    <p:extLst>
      <p:ext uri="{BB962C8B-B14F-4D97-AF65-F5344CB8AC3E}">
        <p14:creationId xmlns:p14="http://schemas.microsoft.com/office/powerpoint/2010/main" val="1632996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7B0364-5B48-42ED-A9D8-C85359A9DAAD}"/>
              </a:ext>
            </a:extLst>
          </p:cNvPr>
          <p:cNvSpPr>
            <a:spLocks noGrp="1"/>
          </p:cNvSpPr>
          <p:nvPr>
            <p:ph type="title"/>
          </p:nvPr>
        </p:nvSpPr>
        <p:spPr/>
        <p:txBody>
          <a:bodyPr/>
          <a:lstStyle/>
          <a:p>
            <a:r>
              <a:rPr lang="nb-NO"/>
              <a:t>Utviklingssamtalen</a:t>
            </a:r>
          </a:p>
        </p:txBody>
      </p:sp>
      <p:sp>
        <p:nvSpPr>
          <p:cNvPr id="3" name="Plassholder for innhold 2">
            <a:extLst>
              <a:ext uri="{FF2B5EF4-FFF2-40B4-BE49-F238E27FC236}">
                <a16:creationId xmlns:a16="http://schemas.microsoft.com/office/drawing/2014/main" id="{BFA58EEA-E707-4763-8254-6578952D89EC}"/>
              </a:ext>
            </a:extLst>
          </p:cNvPr>
          <p:cNvSpPr>
            <a:spLocks noGrp="1"/>
          </p:cNvSpPr>
          <p:nvPr>
            <p:ph sz="quarter" idx="10"/>
          </p:nvPr>
        </p:nvSpPr>
        <p:spPr>
          <a:xfrm>
            <a:off x="609600" y="1864494"/>
            <a:ext cx="7915887" cy="4480700"/>
          </a:xfrm>
        </p:spPr>
        <p:txBody>
          <a:bodyPr>
            <a:normAutofit/>
          </a:bodyPr>
          <a:lstStyle/>
          <a:p>
            <a:pPr>
              <a:buFont typeface="Arial" panose="020B0604020202020204" pitchFamily="34" charset="0"/>
              <a:buChar char="•"/>
            </a:pPr>
            <a:r>
              <a:rPr lang="nb-NO"/>
              <a:t>Å avklare gjensidige forventninger til samarbeidet, form for kommunikasjon, arbeidsvilkår og resultater</a:t>
            </a:r>
          </a:p>
          <a:p>
            <a:pPr>
              <a:buFont typeface="Arial" panose="020B0604020202020204" pitchFamily="34" charset="0"/>
              <a:buChar char="•"/>
            </a:pPr>
            <a:endParaRPr lang="nb-NO"/>
          </a:p>
          <a:p>
            <a:pPr>
              <a:buFont typeface="Arial" panose="020B0604020202020204" pitchFamily="34" charset="0"/>
              <a:buChar char="•"/>
            </a:pPr>
            <a:r>
              <a:rPr lang="nb-NO"/>
              <a:t>Å skape tillit og åpenhet</a:t>
            </a:r>
          </a:p>
          <a:p>
            <a:pPr>
              <a:buFont typeface="Arial" panose="020B0604020202020204" pitchFamily="34" charset="0"/>
              <a:buChar char="•"/>
            </a:pPr>
            <a:endParaRPr lang="nb-NO"/>
          </a:p>
          <a:p>
            <a:pPr>
              <a:buFont typeface="Arial" panose="020B0604020202020204" pitchFamily="34" charset="0"/>
              <a:buChar char="•"/>
            </a:pPr>
            <a:r>
              <a:rPr lang="nb-NO"/>
              <a:t>Å legge grunnlaget for god kommunikasjon mellom de folkevalgte og kommunedirektøren </a:t>
            </a:r>
          </a:p>
          <a:p>
            <a:pPr>
              <a:buFont typeface="Arial" panose="020B0604020202020204" pitchFamily="34" charset="0"/>
              <a:buChar char="•"/>
            </a:pPr>
            <a:endParaRPr lang="nb-NO"/>
          </a:p>
          <a:p>
            <a:pPr>
              <a:buFont typeface="Arial" panose="020B0604020202020204" pitchFamily="34" charset="0"/>
              <a:buChar char="•"/>
            </a:pPr>
            <a:r>
              <a:rPr lang="nb-NO"/>
              <a:t>Bidra til god rolleforståelse og avklaring</a:t>
            </a:r>
          </a:p>
          <a:p>
            <a:pPr>
              <a:buFont typeface="Arial" panose="020B0604020202020204" pitchFamily="34" charset="0"/>
              <a:buChar char="•"/>
            </a:pPr>
            <a:endParaRPr lang="nb-NO"/>
          </a:p>
          <a:p>
            <a:pPr>
              <a:buFont typeface="Arial" panose="020B0604020202020204" pitchFamily="34" charset="0"/>
              <a:buChar char="•"/>
            </a:pPr>
            <a:r>
              <a:rPr lang="nb-NO"/>
              <a:t>Å identifisere og avtale utviklingsbehov og utviklingstiltak for kommunedirektøren</a:t>
            </a:r>
          </a:p>
          <a:p>
            <a:endParaRPr lang="nb-NO"/>
          </a:p>
        </p:txBody>
      </p:sp>
      <p:sp>
        <p:nvSpPr>
          <p:cNvPr id="4" name="Ellipse 3">
            <a:extLst>
              <a:ext uri="{FF2B5EF4-FFF2-40B4-BE49-F238E27FC236}">
                <a16:creationId xmlns:a16="http://schemas.microsoft.com/office/drawing/2014/main" id="{7977D1E6-FA19-4A8E-828E-2D1BE60DF157}"/>
              </a:ext>
            </a:extLst>
          </p:cNvPr>
          <p:cNvSpPr/>
          <p:nvPr/>
        </p:nvSpPr>
        <p:spPr>
          <a:xfrm>
            <a:off x="9185888" y="2096487"/>
            <a:ext cx="2665026" cy="2665026"/>
          </a:xfrm>
          <a:prstGeom prst="ellipse">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208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D1991-2861-45E2-9AF0-EEBCBD82F726}"/>
              </a:ext>
            </a:extLst>
          </p:cNvPr>
          <p:cNvSpPr>
            <a:spLocks noGrp="1"/>
          </p:cNvSpPr>
          <p:nvPr>
            <p:ph type="title"/>
          </p:nvPr>
        </p:nvSpPr>
        <p:spPr/>
        <p:txBody>
          <a:bodyPr>
            <a:normAutofit/>
          </a:bodyPr>
          <a:lstStyle/>
          <a:p>
            <a:r>
              <a:rPr lang="nb-NO" sz="3600"/>
              <a:t>Hva gjør vi nå?</a:t>
            </a:r>
          </a:p>
        </p:txBody>
      </p:sp>
      <p:sp>
        <p:nvSpPr>
          <p:cNvPr id="3" name="Plassholder for innhold 2">
            <a:extLst>
              <a:ext uri="{FF2B5EF4-FFF2-40B4-BE49-F238E27FC236}">
                <a16:creationId xmlns:a16="http://schemas.microsoft.com/office/drawing/2014/main" id="{98C675E5-4AFD-4404-8453-875D97097290}"/>
              </a:ext>
            </a:extLst>
          </p:cNvPr>
          <p:cNvSpPr>
            <a:spLocks noGrp="1"/>
          </p:cNvSpPr>
          <p:nvPr>
            <p:ph sz="quarter" idx="10"/>
          </p:nvPr>
        </p:nvSpPr>
        <p:spPr/>
        <p:txBody>
          <a:bodyPr>
            <a:normAutofit/>
          </a:bodyPr>
          <a:lstStyle/>
          <a:p>
            <a:r>
              <a:rPr lang="nb-NO" sz="2400"/>
              <a:t>Skal vi gjøre noe annerledes fra nå av?</a:t>
            </a:r>
          </a:p>
          <a:p>
            <a:endParaRPr lang="nb-NO" sz="2400"/>
          </a:p>
          <a:p>
            <a:r>
              <a:rPr lang="nb-NO" sz="2400"/>
              <a:t>Hva trenger vi fra KS?</a:t>
            </a:r>
          </a:p>
        </p:txBody>
      </p:sp>
    </p:spTree>
    <p:extLst>
      <p:ext uri="{BB962C8B-B14F-4D97-AF65-F5344CB8AC3E}">
        <p14:creationId xmlns:p14="http://schemas.microsoft.com/office/powerpoint/2010/main" val="3009625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BBABE-D783-45DD-B905-EA5801AED3D8}"/>
              </a:ext>
            </a:extLst>
          </p:cNvPr>
          <p:cNvSpPr>
            <a:spLocks noGrp="1"/>
          </p:cNvSpPr>
          <p:nvPr>
            <p:ph type="title"/>
          </p:nvPr>
        </p:nvSpPr>
        <p:spPr>
          <a:xfrm>
            <a:off x="2438400" y="5747273"/>
            <a:ext cx="7315200" cy="566738"/>
          </a:xfrm>
        </p:spPr>
        <p:txBody>
          <a:bodyPr/>
          <a:lstStyle/>
          <a:p>
            <a:pPr algn="ctr"/>
            <a:r>
              <a:rPr lang="nb-NO"/>
              <a:t>Takk for oss!</a:t>
            </a:r>
          </a:p>
        </p:txBody>
      </p:sp>
      <p:pic>
        <p:nvPicPr>
          <p:cNvPr id="6" name="Plassholder for bilde 5" descr="Et bilde som inneholder himmel, utendørs, snø, gå på ski&#10;&#10;Automatisk generert beskrivelse">
            <a:extLst>
              <a:ext uri="{FF2B5EF4-FFF2-40B4-BE49-F238E27FC236}">
                <a16:creationId xmlns:a16="http://schemas.microsoft.com/office/drawing/2014/main" id="{11407DC7-1D65-42A4-B82C-DE909A4EA97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378771" y="440391"/>
            <a:ext cx="9434457" cy="5306882"/>
          </a:xfrm>
        </p:spPr>
      </p:pic>
    </p:spTree>
    <p:extLst>
      <p:ext uri="{BB962C8B-B14F-4D97-AF65-F5344CB8AC3E}">
        <p14:creationId xmlns:p14="http://schemas.microsoft.com/office/powerpoint/2010/main" val="137895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217F0793-37B0-A744-BFFD-5C959E748747}"/>
              </a:ext>
            </a:extLst>
          </p:cNvPr>
          <p:cNvSpPr/>
          <p:nvPr/>
        </p:nvSpPr>
        <p:spPr>
          <a:xfrm>
            <a:off x="5308924" y="142692"/>
            <a:ext cx="2010949" cy="2010949"/>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white"/>
                </a:solidFill>
                <a:effectLst/>
                <a:uLnTx/>
                <a:uFillTx/>
                <a:latin typeface="Calibri"/>
                <a:ea typeface="+mn-ea"/>
                <a:cs typeface="+mn-cs"/>
              </a:rPr>
              <a:t>Lede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600" b="0" i="1" u="none" strike="noStrike" kern="1200" cap="none" spc="0" normalizeH="0" baseline="0" noProof="0">
              <a:ln>
                <a:noFill/>
              </a:ln>
              <a:solidFill>
                <a:prstClr val="black"/>
              </a:solidFill>
              <a:effectLst/>
              <a:uLnTx/>
              <a:uFillTx/>
              <a:latin typeface="Calibri"/>
              <a:ea typeface="+mn-ea"/>
              <a:cs typeface="+mn-cs"/>
            </a:endParaRPr>
          </a:p>
        </p:txBody>
      </p:sp>
      <p:grpSp>
        <p:nvGrpSpPr>
          <p:cNvPr id="11" name="Gruppe 10"/>
          <p:cNvGrpSpPr/>
          <p:nvPr/>
        </p:nvGrpSpPr>
        <p:grpSpPr>
          <a:xfrm>
            <a:off x="3039936" y="2476413"/>
            <a:ext cx="2010949" cy="2010949"/>
            <a:chOff x="3039936" y="2476413"/>
            <a:chExt cx="2010949" cy="2010949"/>
          </a:xfrm>
        </p:grpSpPr>
        <p:sp>
          <p:nvSpPr>
            <p:cNvPr id="3" name="Ellipse 2">
              <a:extLst>
                <a:ext uri="{FF2B5EF4-FFF2-40B4-BE49-F238E27FC236}">
                  <a16:creationId xmlns:a16="http://schemas.microsoft.com/office/drawing/2014/main" id="{706F4D0F-6A4A-434C-85A0-11FEB25C6CAB}"/>
                </a:ext>
              </a:extLst>
            </p:cNvPr>
            <p:cNvSpPr/>
            <p:nvPr/>
          </p:nvSpPr>
          <p:spPr>
            <a:xfrm>
              <a:off x="3039936" y="2476413"/>
              <a:ext cx="2010949" cy="2010949"/>
            </a:xfrm>
            <a:prstGeom prst="ellipse">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a:ln>
                    <a:noFill/>
                  </a:ln>
                  <a:solidFill>
                    <a:prstClr val="black"/>
                  </a:solidFill>
                  <a:effectLst/>
                  <a:uLnTx/>
                  <a:uFillTx/>
                  <a:latin typeface="Calibri"/>
                  <a:ea typeface="+mn-ea"/>
                  <a:cs typeface="+mn-cs"/>
                </a:rPr>
                <a:t> </a:t>
              </a:r>
            </a:p>
          </p:txBody>
        </p:sp>
        <p:sp>
          <p:nvSpPr>
            <p:cNvPr id="8" name="TekstSylinder 7"/>
            <p:cNvSpPr txBox="1"/>
            <p:nvPr/>
          </p:nvSpPr>
          <p:spPr>
            <a:xfrm>
              <a:off x="3258829" y="3244334"/>
              <a:ext cx="16573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white"/>
                  </a:solidFill>
                  <a:effectLst/>
                  <a:uLnTx/>
                  <a:uFillTx/>
                  <a:latin typeface="Calibri"/>
                  <a:ea typeface="+mn-ea"/>
                  <a:cs typeface="+mn-cs"/>
                </a:rPr>
                <a:t>Representere</a:t>
              </a: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uppe 11"/>
          <p:cNvGrpSpPr/>
          <p:nvPr/>
        </p:nvGrpSpPr>
        <p:grpSpPr>
          <a:xfrm>
            <a:off x="7661817" y="2476413"/>
            <a:ext cx="2010949" cy="2010949"/>
            <a:chOff x="7661817" y="2476413"/>
            <a:chExt cx="2010949" cy="2010949"/>
          </a:xfrm>
        </p:grpSpPr>
        <p:sp>
          <p:nvSpPr>
            <p:cNvPr id="6" name="Ellipse 5">
              <a:extLst>
                <a:ext uri="{FF2B5EF4-FFF2-40B4-BE49-F238E27FC236}">
                  <a16:creationId xmlns:a16="http://schemas.microsoft.com/office/drawing/2014/main" id="{18577B58-98B9-8649-96E7-C2DFD8E2863B}"/>
                </a:ext>
              </a:extLst>
            </p:cNvPr>
            <p:cNvSpPr/>
            <p:nvPr/>
          </p:nvSpPr>
          <p:spPr>
            <a:xfrm>
              <a:off x="7661817" y="2476413"/>
              <a:ext cx="2010949" cy="2010949"/>
            </a:xfrm>
            <a:prstGeom prst="ellipse">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a:ln>
                    <a:noFill/>
                  </a:ln>
                  <a:solidFill>
                    <a:prstClr val="black"/>
                  </a:solidFill>
                  <a:effectLst/>
                  <a:uLnTx/>
                  <a:uFillTx/>
                  <a:latin typeface="Calibri"/>
                  <a:ea typeface="+mn-ea"/>
                  <a:cs typeface="+mn-cs"/>
                </a:rPr>
                <a:t> </a:t>
              </a:r>
            </a:p>
          </p:txBody>
        </p:sp>
        <p:sp>
          <p:nvSpPr>
            <p:cNvPr id="10" name="TekstSylinder 9"/>
            <p:cNvSpPr txBox="1"/>
            <p:nvPr/>
          </p:nvSpPr>
          <p:spPr>
            <a:xfrm>
              <a:off x="8264285" y="3244334"/>
              <a:ext cx="80601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Calibri"/>
                  <a:ea typeface="+mn-ea"/>
                  <a:cs typeface="+mn-cs"/>
                </a:rPr>
                <a:t>Styre</a:t>
              </a: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uppe 8"/>
          <p:cNvGrpSpPr/>
          <p:nvPr/>
        </p:nvGrpSpPr>
        <p:grpSpPr>
          <a:xfrm>
            <a:off x="5350876" y="4704359"/>
            <a:ext cx="2010949" cy="2010949"/>
            <a:chOff x="5350876" y="4704359"/>
            <a:chExt cx="2010949" cy="2010949"/>
          </a:xfrm>
        </p:grpSpPr>
        <p:sp>
          <p:nvSpPr>
            <p:cNvPr id="4" name="Ellipse 3">
              <a:extLst>
                <a:ext uri="{FF2B5EF4-FFF2-40B4-BE49-F238E27FC236}">
                  <a16:creationId xmlns:a16="http://schemas.microsoft.com/office/drawing/2014/main" id="{51E7DFE4-CF95-EB41-96A6-172C8F8681A0}"/>
                </a:ext>
              </a:extLst>
            </p:cNvPr>
            <p:cNvSpPr/>
            <p:nvPr/>
          </p:nvSpPr>
          <p:spPr>
            <a:xfrm>
              <a:off x="5350876" y="4704359"/>
              <a:ext cx="2010949" cy="2010949"/>
            </a:xfrm>
            <a:prstGeom prst="ellipse">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a:ln>
                    <a:noFill/>
                  </a:ln>
                  <a:solidFill>
                    <a:prstClr val="black"/>
                  </a:solidFill>
                  <a:effectLst/>
                  <a:uLnTx/>
                  <a:uFillTx/>
                  <a:latin typeface="Calibri"/>
                  <a:ea typeface="+mn-ea"/>
                  <a:cs typeface="+mn-cs"/>
                </a:rPr>
                <a:t> </a:t>
              </a:r>
            </a:p>
          </p:txBody>
        </p:sp>
        <p:sp>
          <p:nvSpPr>
            <p:cNvPr id="2" name="TekstSylinder 1"/>
            <p:cNvSpPr txBox="1"/>
            <p:nvPr/>
          </p:nvSpPr>
          <p:spPr>
            <a:xfrm>
              <a:off x="5592743" y="5509778"/>
              <a:ext cx="15272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prstClr val="black"/>
                  </a:solidFill>
                  <a:effectLst/>
                  <a:uLnTx/>
                  <a:uFillTx/>
                  <a:latin typeface="Calibri"/>
                  <a:ea typeface="+mn-ea"/>
                  <a:cs typeface="+mn-cs"/>
                </a:rPr>
                <a:t>Arbeidsgiver</a:t>
              </a: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Ellipse 6">
            <a:extLst>
              <a:ext uri="{FF2B5EF4-FFF2-40B4-BE49-F238E27FC236}">
                <a16:creationId xmlns:a16="http://schemas.microsoft.com/office/drawing/2014/main" id="{25D7ED15-74C4-E544-8689-461116E78A49}"/>
              </a:ext>
            </a:extLst>
          </p:cNvPr>
          <p:cNvSpPr/>
          <p:nvPr/>
        </p:nvSpPr>
        <p:spPr>
          <a:xfrm>
            <a:off x="5245102" y="2317751"/>
            <a:ext cx="2222498" cy="2222498"/>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solidFill>
                <a:effectLst/>
                <a:uLnTx/>
                <a:uFillTx/>
                <a:latin typeface="Calibri"/>
                <a:ea typeface="+mn-ea"/>
                <a:cs typeface="+mn-cs"/>
              </a:rPr>
              <a:t>FOLKEVALGT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solidFill>
                <a:effectLst/>
                <a:uLnTx/>
                <a:uFillTx/>
                <a:latin typeface="Calibri"/>
                <a:ea typeface="+mn-ea"/>
                <a:cs typeface="+mn-cs"/>
              </a:rPr>
              <a:t>LEDERSKAP</a:t>
            </a:r>
          </a:p>
        </p:txBody>
      </p:sp>
    </p:spTree>
    <p:extLst>
      <p:ext uri="{BB962C8B-B14F-4D97-AF65-F5344CB8AC3E}">
        <p14:creationId xmlns:p14="http://schemas.microsoft.com/office/powerpoint/2010/main" val="5016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1" y="1138432"/>
            <a:ext cx="9297314" cy="1325563"/>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j-ea"/>
                <a:cs typeface="+mj-cs"/>
              </a:rPr>
              <a:t>Refleksjonsoppgave</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6906707"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a:ln>
                  <a:noFill/>
                </a:ln>
                <a:solidFill>
                  <a:prstClr val="white"/>
                </a:solidFill>
                <a:effectLst/>
                <a:uLnTx/>
                <a:uFillTx/>
                <a:latin typeface="Calibri"/>
                <a:ea typeface="+mn-ea"/>
                <a:cs typeface="+mn-cs"/>
              </a:rPr>
              <a:t>Når opplever du at rollene bli vanskelig å håndtere?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a:off x="2567231" y="1787147"/>
            <a:ext cx="302604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2881" y="1040328"/>
            <a:ext cx="944838" cy="944838"/>
          </a:xfrm>
          <a:prstGeom prst="rect">
            <a:avLst/>
          </a:prstGeom>
        </p:spPr>
      </p:pic>
    </p:spTree>
    <p:extLst>
      <p:ext uri="{BB962C8B-B14F-4D97-AF65-F5344CB8AC3E}">
        <p14:creationId xmlns:p14="http://schemas.microsoft.com/office/powerpoint/2010/main" val="3249120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Hvordan utøve folkevalgt lederskap i praksis</a:t>
            </a:r>
          </a:p>
        </p:txBody>
      </p:sp>
      <p:sp>
        <p:nvSpPr>
          <p:cNvPr id="4" name="Plassholder for innhold 3"/>
          <p:cNvSpPr>
            <a:spLocks noGrp="1"/>
          </p:cNvSpPr>
          <p:nvPr>
            <p:ph sz="half" idx="1"/>
          </p:nvPr>
        </p:nvSpPr>
        <p:spPr/>
        <p:txBody>
          <a:bodyPr>
            <a:normAutofit/>
          </a:bodyPr>
          <a:lstStyle/>
          <a:p>
            <a:r>
              <a:rPr lang="nb-NO"/>
              <a:t>Reise en sak eller en debatt</a:t>
            </a:r>
          </a:p>
          <a:p>
            <a:pPr lvl="1"/>
            <a:r>
              <a:rPr lang="nb-NO"/>
              <a:t>«rette en forespørsel til lederen i møtet»</a:t>
            </a:r>
          </a:p>
          <a:p>
            <a:pPr lvl="2"/>
            <a:r>
              <a:rPr lang="nb-NO"/>
              <a:t>Grunngitt spørsmål</a:t>
            </a:r>
          </a:p>
          <a:p>
            <a:pPr lvl="2"/>
            <a:r>
              <a:rPr lang="nb-NO"/>
              <a:t>Interpellasjon</a:t>
            </a:r>
          </a:p>
          <a:p>
            <a:pPr lvl="1"/>
            <a:r>
              <a:rPr lang="nb-NO"/>
              <a:t>Muntlig spørretime</a:t>
            </a:r>
          </a:p>
          <a:p>
            <a:r>
              <a:rPr lang="nb-NO"/>
              <a:t>Fremme alternative forslag til vedtak</a:t>
            </a:r>
          </a:p>
          <a:p>
            <a:r>
              <a:rPr lang="nb-NO"/>
              <a:t>Kreve å få en sak på saklista, ekstra kommunestyremøte</a:t>
            </a:r>
          </a:p>
          <a:p>
            <a:r>
              <a:rPr lang="nb-NO"/>
              <a:t>Verbalforslag i budsjettet</a:t>
            </a:r>
          </a:p>
          <a:p>
            <a:endParaRPr lang="nb-NO"/>
          </a:p>
        </p:txBody>
      </p:sp>
      <p:pic>
        <p:nvPicPr>
          <p:cNvPr id="6" name="Plassholder for innhold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97600" y="2015861"/>
            <a:ext cx="5384800" cy="3589866"/>
          </a:xfrm>
        </p:spPr>
      </p:pic>
      <p:sp>
        <p:nvSpPr>
          <p:cNvPr id="7" name="Rektangel 6"/>
          <p:cNvSpPr/>
          <p:nvPr/>
        </p:nvSpPr>
        <p:spPr>
          <a:xfrm>
            <a:off x="9809897" y="5605727"/>
            <a:ext cx="1861407"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solidFill>
                  <a:prstClr val="black"/>
                </a:solidFill>
                <a:latin typeface="Calibri"/>
              </a:rPr>
              <a:t>Foto</a:t>
            </a:r>
            <a:r>
              <a:rPr lang="en-US" sz="800">
                <a:solidFill>
                  <a:prstClr val="black"/>
                </a:solidFill>
                <a:latin typeface="Calibri"/>
              </a:rPr>
              <a:t>: </a:t>
            </a:r>
            <a:r>
              <a:rPr kumimoji="0" lang="en-US" sz="800" b="0" i="0" u="none" strike="noStrike" kern="1200" cap="none" spc="0" normalizeH="0" baseline="0" noProof="0">
                <a:ln>
                  <a:noFill/>
                </a:ln>
                <a:solidFill>
                  <a:prstClr val="black"/>
                </a:solidFill>
                <a:effectLst/>
                <a:uLnTx/>
                <a:uFillTx/>
                <a:latin typeface="Calibri"/>
                <a:ea typeface="+mn-ea"/>
                <a:cs typeface="+mn-cs"/>
              </a:rPr>
              <a:t>Marcos Luiz Photograph, </a:t>
            </a:r>
            <a:r>
              <a:rPr kumimoji="0" lang="en-US" sz="800" b="0" i="0" u="none" strike="noStrike" kern="1200" cap="none" spc="0" normalizeH="0" baseline="0" noProof="0" err="1">
                <a:ln>
                  <a:noFill/>
                </a:ln>
                <a:solidFill>
                  <a:prstClr val="black"/>
                </a:solidFill>
                <a:effectLst/>
                <a:uLnTx/>
                <a:uFillTx/>
                <a:latin typeface="Calibri"/>
                <a:ea typeface="+mn-ea"/>
                <a:cs typeface="+mn-cs"/>
              </a:rPr>
              <a:t>Unsplash</a:t>
            </a: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87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CD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1B8A12-48BF-9A43-B9FF-82690EFFDBC9}"/>
              </a:ext>
            </a:extLst>
          </p:cNvPr>
          <p:cNvSpPr txBox="1">
            <a:spLocks/>
          </p:cNvSpPr>
          <p:nvPr/>
        </p:nvSpPr>
        <p:spPr>
          <a:xfrm>
            <a:off x="2567231" y="1232733"/>
            <a:ext cx="9297314" cy="667645"/>
          </a:xfrm>
          <a:prstGeom prst="rect">
            <a:avLst/>
          </a:prstGeom>
        </p:spPr>
        <p:txBody>
          <a:bodyPr lIns="0"/>
          <a:lstStyle>
            <a:lvl1pPr algn="l" defTabSz="457200" rtl="0" eaLnBrk="1" latinLnBrk="0" hangingPunct="1">
              <a:spcBef>
                <a:spcPct val="0"/>
              </a:spcBef>
              <a:buNone/>
              <a:defRPr sz="2800" kern="1200">
                <a:solidFill>
                  <a:srgbClr val="001A5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Calibri"/>
                <a:ea typeface="+mj-ea"/>
                <a:cs typeface="+mj-cs"/>
              </a:rPr>
              <a:t>Refleksjonsoppgave</a:t>
            </a:r>
          </a:p>
        </p:txBody>
      </p:sp>
      <p:sp>
        <p:nvSpPr>
          <p:cNvPr id="3" name="Plassholder for innhold 2">
            <a:extLst>
              <a:ext uri="{FF2B5EF4-FFF2-40B4-BE49-F238E27FC236}">
                <a16:creationId xmlns:a16="http://schemas.microsoft.com/office/drawing/2014/main" id="{4FCE57DC-2353-6044-BD6E-18FE9D8E9322}"/>
              </a:ext>
            </a:extLst>
          </p:cNvPr>
          <p:cNvSpPr txBox="1">
            <a:spLocks/>
          </p:cNvSpPr>
          <p:nvPr/>
        </p:nvSpPr>
        <p:spPr>
          <a:xfrm>
            <a:off x="2567231" y="2463995"/>
            <a:ext cx="6906707" cy="4351338"/>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Hva er det viktigste kommunestyret tar ledelse på de neste tre årene?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nb-NO" sz="2800">
              <a:solidFill>
                <a:prstClr val="white"/>
              </a:solidFill>
              <a:latin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800" b="0" i="0" u="none" strike="noStrike" kern="1200" cap="none" spc="0" normalizeH="0" baseline="0" noProof="0">
                <a:ln>
                  <a:noFill/>
                </a:ln>
                <a:solidFill>
                  <a:prstClr val="white"/>
                </a:solidFill>
                <a:effectLst/>
                <a:uLnTx/>
                <a:uFillTx/>
                <a:latin typeface="Calibri"/>
                <a:ea typeface="+mn-ea"/>
                <a:cs typeface="+mn-cs"/>
              </a:rPr>
              <a:t>Hvordan skal vi gjøre det?</a:t>
            </a:r>
            <a:endParaRPr kumimoji="0" lang="nb-NO"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Rett linje 3">
            <a:extLst>
              <a:ext uri="{FF2B5EF4-FFF2-40B4-BE49-F238E27FC236}">
                <a16:creationId xmlns:a16="http://schemas.microsoft.com/office/drawing/2014/main" id="{B39F04F8-3AFE-9645-ABEC-73AB39DE1FAB}"/>
              </a:ext>
            </a:extLst>
          </p:cNvPr>
          <p:cNvCxnSpPr>
            <a:cxnSpLocks/>
          </p:cNvCxnSpPr>
          <p:nvPr/>
        </p:nvCxnSpPr>
        <p:spPr>
          <a:xfrm flipH="1" flipV="1">
            <a:off x="2567232" y="1890431"/>
            <a:ext cx="1218286" cy="937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7462CA94-AF26-C74C-812C-74A10B784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73036" y="1094136"/>
            <a:ext cx="944838" cy="944838"/>
          </a:xfrm>
          <a:prstGeom prst="rect">
            <a:avLst/>
          </a:prstGeom>
        </p:spPr>
      </p:pic>
    </p:spTree>
    <p:extLst>
      <p:ext uri="{BB962C8B-B14F-4D97-AF65-F5344CB8AC3E}">
        <p14:creationId xmlns:p14="http://schemas.microsoft.com/office/powerpoint/2010/main" val="26024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S-ppt mal enkel  -  Skrivebeskyttet" id="{3623209C-AFC7-47B5-9C42-049A96DD7D6B}" vid="{2D5507F4-6FED-4805-A31D-1311BFB9875E}"/>
    </a:ext>
  </a:extLst>
</a:theme>
</file>

<file path=ppt/theme/theme10.xml><?xml version="1.0" encoding="utf-8"?>
<a:theme xmlns:a="http://schemas.openxmlformats.org/drawingml/2006/main" name="9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S-ppt mal enkel  -  Skrivebeskyttet" id="{3623209C-AFC7-47B5-9C42-049A96DD7D6B}" vid="{2D5507F4-6FED-4805-A31D-1311BFB9875E}"/>
    </a:ext>
  </a:extLst>
</a:theme>
</file>

<file path=ppt/theme/theme6.xml><?xml version="1.0" encoding="utf-8"?>
<a:theme xmlns:a="http://schemas.openxmlformats.org/drawingml/2006/main" name="4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F8DE93290B924CA20853804BC29465" ma:contentTypeVersion="13" ma:contentTypeDescription="Create a new document." ma:contentTypeScope="" ma:versionID="c977907b75704df411b9fe6dc2752b0f">
  <xsd:schema xmlns:xsd="http://www.w3.org/2001/XMLSchema" xmlns:xs="http://www.w3.org/2001/XMLSchema" xmlns:p="http://schemas.microsoft.com/office/2006/metadata/properties" xmlns:ns3="3b8e2fe7-57f7-46eb-a3a7-4565216e3ee9" xmlns:ns4="79413178-3547-4fef-a8b5-ad7ee22e3a1f" targetNamespace="http://schemas.microsoft.com/office/2006/metadata/properties" ma:root="true" ma:fieldsID="2d4313d913222514110a3317b37ea72f" ns3:_="" ns4:_="">
    <xsd:import namespace="3b8e2fe7-57f7-46eb-a3a7-4565216e3ee9"/>
    <xsd:import namespace="79413178-3547-4fef-a8b5-ad7ee22e3a1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8e2fe7-57f7-46eb-a3a7-4565216e3e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413178-3547-4fef-a8b5-ad7ee22e3a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85E39-77C6-48BD-9922-C596EC145C2A}">
  <ds:schemaRefs>
    <ds:schemaRef ds:uri="3b8e2fe7-57f7-46eb-a3a7-4565216e3ee9"/>
    <ds:schemaRef ds:uri="79413178-3547-4fef-a8b5-ad7ee22e3a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5F7F1D-E233-4256-BD09-543ED9922227}">
  <ds:schemaRefs>
    <ds:schemaRef ds:uri="3b8e2fe7-57f7-46eb-a3a7-4565216e3ee9"/>
    <ds:schemaRef ds:uri="79413178-3547-4fef-a8b5-ad7ee22e3a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9C5129-CD74-443A-9B01-9CAC21F7E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9136</Words>
  <Application>Microsoft Office PowerPoint</Application>
  <PresentationFormat>Widescreen</PresentationFormat>
  <Paragraphs>785</Paragraphs>
  <Slides>53</Slides>
  <Notes>39</Notes>
  <HiddenSlides>2</HiddenSlides>
  <MMClips>0</MMClips>
  <ScaleCrop>false</ScaleCrop>
  <HeadingPairs>
    <vt:vector size="6" baseType="variant">
      <vt:variant>
        <vt:lpstr>Brukte skrifter</vt:lpstr>
      </vt:variant>
      <vt:variant>
        <vt:i4>7</vt:i4>
      </vt:variant>
      <vt:variant>
        <vt:lpstr>Tema</vt:lpstr>
      </vt:variant>
      <vt:variant>
        <vt:i4>10</vt:i4>
      </vt:variant>
      <vt:variant>
        <vt:lpstr>Lysbildetitler</vt:lpstr>
      </vt:variant>
      <vt:variant>
        <vt:i4>53</vt:i4>
      </vt:variant>
    </vt:vector>
  </HeadingPairs>
  <TitlesOfParts>
    <vt:vector size="70" baseType="lpstr">
      <vt:lpstr>Abadi Extra Light</vt:lpstr>
      <vt:lpstr>Arial</vt:lpstr>
      <vt:lpstr>Calibri</vt:lpstr>
      <vt:lpstr>Calibri Light</vt:lpstr>
      <vt:lpstr>Helvetica</vt:lpstr>
      <vt:lpstr>Times New Roman</vt:lpstr>
      <vt:lpstr>Wingdings</vt:lpstr>
      <vt:lpstr>KS-profiltema</vt:lpstr>
      <vt:lpstr>2_KS-profiltema</vt:lpstr>
      <vt:lpstr>3_KS-profiltema</vt:lpstr>
      <vt:lpstr>5_KS-profiltema</vt:lpstr>
      <vt:lpstr>1_KS-profiltema</vt:lpstr>
      <vt:lpstr>4_KS-profiltema</vt:lpstr>
      <vt:lpstr>6_KS-profiltema</vt:lpstr>
      <vt:lpstr>7_KS-profiltema</vt:lpstr>
      <vt:lpstr>Office-tema</vt:lpstr>
      <vt:lpstr>9_KS-profiltema</vt:lpstr>
      <vt:lpstr>KS Folkevalgtprogram</vt:lpstr>
      <vt:lpstr>Program for dagen</vt:lpstr>
      <vt:lpstr>PowerPoint-presentasjon</vt:lpstr>
      <vt:lpstr>Hva er egentlig kommunepolitikk?</vt:lpstr>
      <vt:lpstr>Min rolle som folkevalgt</vt:lpstr>
      <vt:lpstr>PowerPoint-presentasjon</vt:lpstr>
      <vt:lpstr>PowerPoint-presentasjon</vt:lpstr>
      <vt:lpstr>Hvordan utøve folkevalgt lederskap i praksis</vt:lpstr>
      <vt:lpstr>PowerPoint-presentasjon</vt:lpstr>
      <vt:lpstr>Kommunestyret/utvalgene som politiske verksteder </vt:lpstr>
      <vt:lpstr>PowerPoint-presentasjon</vt:lpstr>
      <vt:lpstr>Hvordan gjennomføre en god beslutningsprosess?</vt:lpstr>
      <vt:lpstr>Folkevalgte organer skal behandle sine saker og treffe sine vedtak i møter</vt:lpstr>
      <vt:lpstr>Kommuneplanens samfunnsdel</vt:lpstr>
      <vt:lpstr>PowerPoint-presentasjon</vt:lpstr>
      <vt:lpstr>Hvordan finne det økonomiske handlingsrommet</vt:lpstr>
      <vt:lpstr>PowerPoint-presentasjon</vt:lpstr>
      <vt:lpstr>PowerPoint-presentasjon</vt:lpstr>
      <vt:lpstr>Samspillet i folkevalgte organer</vt:lpstr>
      <vt:lpstr>Samspillet folkevalgte i mellom</vt:lpstr>
      <vt:lpstr>PowerPoint-presentasjon</vt:lpstr>
      <vt:lpstr>Delegering; hvem bestemmer hva?</vt:lpstr>
      <vt:lpstr>Informasjon</vt:lpstr>
      <vt:lpstr>Ordfører for alle</vt:lpstr>
      <vt:lpstr>Hva er politisk kultur?</vt:lpstr>
      <vt:lpstr>Det politiske klimaet</vt:lpstr>
      <vt:lpstr>Hva påvirker klimaet i kommunestyret?</vt:lpstr>
      <vt:lpstr>PowerPoint-presentasjon</vt:lpstr>
      <vt:lpstr>Resultater fra Menti</vt:lpstr>
      <vt:lpstr>PowerPoint-presentasjon</vt:lpstr>
      <vt:lpstr>Ny kommunelov – forholdet mellom politikk og administrasjon</vt:lpstr>
      <vt:lpstr>PowerPoint-presentasjon</vt:lpstr>
      <vt:lpstr>PowerPoint-presentasjon</vt:lpstr>
      <vt:lpstr>PowerPoint-presentasjon</vt:lpstr>
      <vt:lpstr>Delegering gir tydelige roller og ansvar</vt:lpstr>
      <vt:lpstr>PowerPoint-presentasjon</vt:lpstr>
      <vt:lpstr>Resultater fra Menti</vt:lpstr>
      <vt:lpstr>PowerPoint-presentasjon</vt:lpstr>
      <vt:lpstr>Hva er et godt samspill mellom de folkevalgte og kommunedirektøren?  Når fungerer det godt? Hva utfordrer samspillet?   </vt:lpstr>
      <vt:lpstr>Tiltak for god samhandling</vt:lpstr>
      <vt:lpstr>Arbeidsgiverrollen</vt:lpstr>
      <vt:lpstr>Kommunesektoren – største offentlige arbeidsgiverområde</vt:lpstr>
      <vt:lpstr>Medbestemmelse etter Hovedavtalen - to grunnleggende prinsipper</vt:lpstr>
      <vt:lpstr>Arbeidsgiveransvaret</vt:lpstr>
      <vt:lpstr>Kommunedirektøren har ansvaret for det løpende arbeidsgiveransvaret</vt:lpstr>
      <vt:lpstr>Eksempel på hva kommunestyrets arbeidsgiverrolle kan innebære </vt:lpstr>
      <vt:lpstr>Dersom det ligger til kommunestyret/fylkestinget vil KS anbefale at det delegeres i størst mulig utstrekning til kommunedirektøren å bestemme antall stillinger og type stillinger innenfor det enkelte arbeidsområde så lenge dette ligger innenfor budsjett.          Særlig bør kommunestyret overlate til kommunedirektøren å bestemme type stillinger.</vt:lpstr>
      <vt:lpstr>PowerPoint-presentasjon</vt:lpstr>
      <vt:lpstr>PowerPoint-presentasjon</vt:lpstr>
      <vt:lpstr>Arbeidsgiveransvaret for kommunedirektøren</vt:lpstr>
      <vt:lpstr>Utviklingssamtalen</vt:lpstr>
      <vt:lpstr>Hva gjør vi nå?</vt:lpstr>
      <vt:lpstr>Takk for oss!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 Folkevalgtprogram</dc:title>
  <dc:creator>Gjertrud Strand Sanderød</dc:creator>
  <cp:lastModifiedBy>Gjertrud Strand Sanderød</cp:lastModifiedBy>
  <cp:revision>1</cp:revision>
  <dcterms:created xsi:type="dcterms:W3CDTF">2021-03-04T12:21:15Z</dcterms:created>
  <dcterms:modified xsi:type="dcterms:W3CDTF">2021-03-07T19:05:31Z</dcterms:modified>
</cp:coreProperties>
</file>